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78" autoAdjust="0"/>
    <p:restoredTop sz="94660"/>
  </p:normalViewPr>
  <p:slideViewPr>
    <p:cSldViewPr snapToGrid="0">
      <p:cViewPr varScale="1">
        <p:scale>
          <a:sx n="88" d="100"/>
          <a:sy n="88" d="100"/>
        </p:scale>
        <p:origin x="-264"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C5591E-D999-4B6E-8174-F44A8E1C7231}" type="datetimeFigureOut">
              <a:rPr lang="it-IT" smtClean="0"/>
              <a:pPr/>
              <a:t>19/06/2019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FC2EA-102D-4CC4-806B-9226BC564FAA}" type="slidenum">
              <a:rPr lang="it-IT" smtClean="0"/>
              <a:pPr/>
              <a:t>‹#›</a:t>
            </a:fld>
            <a:endParaRPr lang="it-IT"/>
          </a:p>
        </p:txBody>
      </p:sp>
    </p:spTree>
    <p:extLst>
      <p:ext uri="{BB962C8B-B14F-4D97-AF65-F5344CB8AC3E}">
        <p14:creationId xmlns:p14="http://schemas.microsoft.com/office/powerpoint/2010/main" xmlns="" val="33621071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7FC2EA-102D-4CC4-806B-9226BC564FAA}" type="slidenum">
              <a:rPr lang="it-IT" smtClean="0"/>
              <a:pPr/>
              <a:t>1</a:t>
            </a:fld>
            <a:endParaRPr lang="it-IT"/>
          </a:p>
        </p:txBody>
      </p:sp>
    </p:spTree>
    <p:extLst>
      <p:ext uri="{BB962C8B-B14F-4D97-AF65-F5344CB8AC3E}">
        <p14:creationId xmlns:p14="http://schemas.microsoft.com/office/powerpoint/2010/main" xmlns="" val="3611176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878287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35527134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3252640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250662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1073611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22624746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19101107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2665208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393754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36321621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3DD54F54-6447-426E-A902-6FB00D3C6FA0}" type="datetimeFigureOut">
              <a:rPr lang="it-IT" smtClean="0"/>
              <a:pPr/>
              <a:t>19/06/2019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1081051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D54F54-6447-426E-A902-6FB00D3C6FA0}" type="datetimeFigureOut">
              <a:rPr lang="it-IT" smtClean="0"/>
              <a:pPr/>
              <a:t>19/06/2019</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DAAEBB-23BE-4371-8C08-E3548C67643C}" type="slidenum">
              <a:rPr lang="it-IT" smtClean="0"/>
              <a:pPr/>
              <a:t>‹#›</a:t>
            </a:fld>
            <a:endParaRPr lang="it-IT"/>
          </a:p>
        </p:txBody>
      </p:sp>
    </p:spTree>
    <p:extLst>
      <p:ext uri="{BB962C8B-B14F-4D97-AF65-F5344CB8AC3E}">
        <p14:creationId xmlns:p14="http://schemas.microsoft.com/office/powerpoint/2010/main" xmlns="" val="4107564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81897" y="3231536"/>
            <a:ext cx="11430000" cy="2387600"/>
          </a:xfrm>
        </p:spPr>
        <p:txBody>
          <a:bodyPr>
            <a:noAutofit/>
          </a:bodyPr>
          <a:lstStyle/>
          <a:p>
            <a:r>
              <a:rPr lang="it-IT" sz="5400" dirty="0"/>
              <a:t>BUGI Project</a:t>
            </a:r>
            <a:br>
              <a:rPr lang="it-IT" sz="5400" dirty="0"/>
            </a:br>
            <a:r>
              <a:rPr lang="it-IT" sz="5400" dirty="0"/>
              <a:t/>
            </a:r>
            <a:br>
              <a:rPr lang="it-IT" sz="5400" dirty="0"/>
            </a:br>
            <a:r>
              <a:rPr lang="it-IT" sz="5400" dirty="0"/>
              <a:t>WP2 </a:t>
            </a:r>
            <a:r>
              <a:rPr lang="en-US" sz="5400" dirty="0"/>
              <a:t>Curriculum modules </a:t>
            </a:r>
            <a:br>
              <a:rPr lang="en-US" sz="5400" dirty="0"/>
            </a:br>
            <a:r>
              <a:rPr lang="en-US" sz="5400" dirty="0"/>
              <a:t>and LLL center programs development</a:t>
            </a:r>
            <a:r>
              <a:rPr lang="it-IT" dirty="0"/>
              <a:t/>
            </a:r>
            <a:br>
              <a:rPr lang="it-IT" dirty="0"/>
            </a:br>
            <a:endParaRPr lang="it-IT" dirty="0"/>
          </a:p>
        </p:txBody>
      </p:sp>
      <p:sp>
        <p:nvSpPr>
          <p:cNvPr id="3" name="Sottotitolo 2"/>
          <p:cNvSpPr>
            <a:spLocks noGrp="1"/>
          </p:cNvSpPr>
          <p:nvPr>
            <p:ph type="subTitle" idx="1"/>
          </p:nvPr>
        </p:nvSpPr>
        <p:spPr>
          <a:xfrm>
            <a:off x="3048000" y="5412280"/>
            <a:ext cx="9144000" cy="925716"/>
          </a:xfrm>
        </p:spPr>
        <p:txBody>
          <a:bodyPr>
            <a:normAutofit lnSpcReduction="10000"/>
          </a:bodyPr>
          <a:lstStyle/>
          <a:p>
            <a:pPr algn="l"/>
            <a:r>
              <a:rPr lang="it-IT" sz="3200" dirty="0">
                <a:solidFill>
                  <a:srgbClr val="FF0000"/>
                </a:solidFill>
              </a:rPr>
              <a:t>Francesco Orsini, Giuseppina Pennisi, </a:t>
            </a:r>
            <a:br>
              <a:rPr lang="it-IT" sz="3200" dirty="0">
                <a:solidFill>
                  <a:srgbClr val="FF0000"/>
                </a:solidFill>
              </a:rPr>
            </a:br>
            <a:r>
              <a:rPr lang="it-IT" sz="3200" dirty="0" err="1">
                <a:solidFill>
                  <a:srgbClr val="FF0000"/>
                </a:solidFill>
              </a:rPr>
              <a:t>Svenja</a:t>
            </a:r>
            <a:r>
              <a:rPr lang="it-IT" sz="3200" dirty="0">
                <a:solidFill>
                  <a:srgbClr val="FF0000"/>
                </a:solidFill>
              </a:rPr>
              <a:t> </a:t>
            </a:r>
            <a:r>
              <a:rPr lang="it-IT" sz="3200" dirty="0" err="1">
                <a:solidFill>
                  <a:srgbClr val="FF0000"/>
                </a:solidFill>
              </a:rPr>
              <a:t>Pokorny</a:t>
            </a:r>
            <a:r>
              <a:rPr lang="it-IT" sz="3200" dirty="0">
                <a:solidFill>
                  <a:srgbClr val="FF0000"/>
                </a:solidFill>
              </a:rPr>
              <a:t>, Pier Giacomo Sola (UNIBO)</a:t>
            </a:r>
          </a:p>
        </p:txBody>
      </p:sp>
      <p:pic>
        <p:nvPicPr>
          <p:cNvPr id="4" name="Immagine 3"/>
          <p:cNvPicPr>
            <a:picLocks noChangeAspect="1"/>
          </p:cNvPicPr>
          <p:nvPr/>
        </p:nvPicPr>
        <p:blipFill>
          <a:blip r:embed="rId3" cstate="print"/>
          <a:stretch>
            <a:fillRect/>
          </a:stretch>
        </p:blipFill>
        <p:spPr>
          <a:xfrm>
            <a:off x="8129594" y="1"/>
            <a:ext cx="4062406" cy="2630284"/>
          </a:xfrm>
          <a:prstGeom prst="rect">
            <a:avLst/>
          </a:prstGeom>
        </p:spPr>
      </p:pic>
    </p:spTree>
    <p:extLst>
      <p:ext uri="{BB962C8B-B14F-4D97-AF65-F5344CB8AC3E}">
        <p14:creationId xmlns:p14="http://schemas.microsoft.com/office/powerpoint/2010/main" xmlns="" val="385726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xmlns="" id="{7C1A4C06-8893-594A-9965-563BED522BC1}"/>
              </a:ext>
            </a:extLst>
          </p:cNvPr>
          <p:cNvPicPr>
            <a:picLocks noChangeAspect="1"/>
          </p:cNvPicPr>
          <p:nvPr/>
        </p:nvPicPr>
        <p:blipFill>
          <a:blip r:embed="rId2" cstate="print"/>
          <a:stretch>
            <a:fillRect/>
          </a:stretch>
        </p:blipFill>
        <p:spPr>
          <a:xfrm>
            <a:off x="9160623" y="2577516"/>
            <a:ext cx="3031376" cy="4290757"/>
          </a:xfrm>
          <a:prstGeom prst="rect">
            <a:avLst/>
          </a:prstGeom>
        </p:spPr>
      </p:pic>
      <p:sp>
        <p:nvSpPr>
          <p:cNvPr id="4" name="CasellaDiTesto 3">
            <a:extLst>
              <a:ext uri="{FF2B5EF4-FFF2-40B4-BE49-F238E27FC236}">
                <a16:creationId xmlns:a16="http://schemas.microsoft.com/office/drawing/2014/main" xmlns="" id="{E901EDFA-796A-2E4D-B606-CD94B610F86A}"/>
              </a:ext>
            </a:extLst>
          </p:cNvPr>
          <p:cNvSpPr txBox="1"/>
          <p:nvPr/>
        </p:nvSpPr>
        <p:spPr>
          <a:xfrm>
            <a:off x="1563714" y="0"/>
            <a:ext cx="10628285" cy="707886"/>
          </a:xfrm>
          <a:prstGeom prst="rect">
            <a:avLst/>
          </a:prstGeom>
          <a:noFill/>
        </p:spPr>
        <p:txBody>
          <a:bodyPr wrap="square" rtlCol="0">
            <a:spAutoFit/>
          </a:bodyPr>
          <a:lstStyle/>
          <a:p>
            <a:r>
              <a:rPr lang="it-IT" sz="4000" dirty="0">
                <a:solidFill>
                  <a:srgbClr val="FF0000"/>
                </a:solidFill>
              </a:rPr>
              <a:t>D2.3 –  </a:t>
            </a:r>
            <a:r>
              <a:rPr lang="en-US" sz="4000" dirty="0">
                <a:solidFill>
                  <a:srgbClr val="FF0000"/>
                </a:solidFill>
              </a:rPr>
              <a:t>Skills and competence evaluation guide </a:t>
            </a:r>
            <a:endParaRPr lang="it-IT" sz="4000" dirty="0">
              <a:solidFill>
                <a:srgbClr val="FF0000"/>
              </a:solidFill>
            </a:endParaRPr>
          </a:p>
        </p:txBody>
      </p:sp>
      <p:sp>
        <p:nvSpPr>
          <p:cNvPr id="7" name="Segnaposto contenuto 2">
            <a:extLst>
              <a:ext uri="{FF2B5EF4-FFF2-40B4-BE49-F238E27FC236}">
                <a16:creationId xmlns:a16="http://schemas.microsoft.com/office/drawing/2014/main" xmlns="" id="{41C67675-27BF-6540-9FAE-09C5D523FE73}"/>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t>A </a:t>
            </a:r>
            <a:r>
              <a:rPr lang="en-US" sz="3200" b="1" dirty="0">
                <a:solidFill>
                  <a:srgbClr val="00B0F0"/>
                </a:solidFill>
              </a:rPr>
              <a:t>competence inventory with links to the skills</a:t>
            </a:r>
            <a:r>
              <a:rPr lang="en-US" sz="3200" dirty="0"/>
              <a:t>. Reference systems for learning outcomes and the level of competence</a:t>
            </a:r>
            <a:endParaRPr lang="it-IT" sz="3200" dirty="0"/>
          </a:p>
          <a:p>
            <a:pPr marL="0" indent="0">
              <a:buNone/>
            </a:pPr>
            <a:r>
              <a:rPr lang="en-US" sz="3200" dirty="0"/>
              <a:t>It </a:t>
            </a:r>
            <a:r>
              <a:rPr lang="en-US" sz="3200" b="1" dirty="0">
                <a:solidFill>
                  <a:srgbClr val="00B0F0"/>
                </a:solidFill>
              </a:rPr>
              <a:t>defines methodology used to evaluate, describe </a:t>
            </a:r>
            <a:br>
              <a:rPr lang="en-US" sz="3200" b="1" dirty="0">
                <a:solidFill>
                  <a:srgbClr val="00B0F0"/>
                </a:solidFill>
              </a:rPr>
            </a:br>
            <a:r>
              <a:rPr lang="en-US" sz="3200" b="1" dirty="0">
                <a:solidFill>
                  <a:srgbClr val="00B0F0"/>
                </a:solidFill>
              </a:rPr>
              <a:t>and document skills and competences</a:t>
            </a:r>
            <a:r>
              <a:rPr lang="en-US" sz="3200" dirty="0"/>
              <a:t>.</a:t>
            </a:r>
          </a:p>
          <a:p>
            <a:pPr marL="0" indent="0">
              <a:buNone/>
            </a:pPr>
            <a:r>
              <a:rPr lang="en-US" sz="3200" dirty="0"/>
              <a:t>Self-evaluation and teachers reports will be put in </a:t>
            </a:r>
            <a:br>
              <a:rPr lang="en-US" sz="3200" dirty="0"/>
            </a:br>
            <a:r>
              <a:rPr lang="en-US" sz="3200" dirty="0"/>
              <a:t>students’ electronic index, to </a:t>
            </a:r>
            <a:r>
              <a:rPr lang="en-US" sz="3200" b="1" dirty="0">
                <a:solidFill>
                  <a:srgbClr val="00B0F0"/>
                </a:solidFill>
              </a:rPr>
              <a:t>monitor progress and </a:t>
            </a:r>
            <a:br>
              <a:rPr lang="en-US" sz="3200" b="1" dirty="0">
                <a:solidFill>
                  <a:srgbClr val="00B0F0"/>
                </a:solidFill>
              </a:rPr>
            </a:br>
            <a:r>
              <a:rPr lang="en-US" sz="3200" b="1" dirty="0">
                <a:solidFill>
                  <a:srgbClr val="00B0F0"/>
                </a:solidFill>
              </a:rPr>
              <a:t>describe competences in Diploma Supplement</a:t>
            </a:r>
          </a:p>
          <a:p>
            <a:pPr marL="0" indent="0">
              <a:buNone/>
            </a:pPr>
            <a:r>
              <a:rPr lang="en-US" sz="3200" dirty="0"/>
              <a:t>Languages: </a:t>
            </a:r>
            <a:r>
              <a:rPr lang="en-US" sz="3200" dirty="0">
                <a:solidFill>
                  <a:srgbClr val="FF0000"/>
                </a:solidFill>
              </a:rPr>
              <a:t>English, Partner languages</a:t>
            </a:r>
          </a:p>
          <a:p>
            <a:pPr marL="0" indent="0">
              <a:buNone/>
            </a:pPr>
            <a:r>
              <a:rPr lang="en-US" sz="3200" dirty="0"/>
              <a:t>Status: </a:t>
            </a:r>
            <a:r>
              <a:rPr lang="en-US" sz="3200" dirty="0">
                <a:solidFill>
                  <a:srgbClr val="FF0000"/>
                </a:solidFill>
              </a:rPr>
              <a:t>English version complete</a:t>
            </a:r>
            <a:endParaRPr lang="it-IT" sz="3200" dirty="0">
              <a:solidFill>
                <a:srgbClr val="FF0000"/>
              </a:solidFill>
            </a:endParaRPr>
          </a:p>
        </p:txBody>
      </p:sp>
    </p:spTree>
    <p:extLst>
      <p:ext uri="{BB962C8B-B14F-4D97-AF65-F5344CB8AC3E}">
        <p14:creationId xmlns:p14="http://schemas.microsoft.com/office/powerpoint/2010/main" xmlns="" val="1227228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xmlns="" id="{1D6064CB-E74C-1546-943B-01458CAD19E1}"/>
              </a:ext>
            </a:extLst>
          </p:cNvPr>
          <p:cNvSpPr txBox="1"/>
          <p:nvPr/>
        </p:nvSpPr>
        <p:spPr>
          <a:xfrm>
            <a:off x="1563714" y="0"/>
            <a:ext cx="10628285" cy="707886"/>
          </a:xfrm>
          <a:prstGeom prst="rect">
            <a:avLst/>
          </a:prstGeom>
          <a:noFill/>
        </p:spPr>
        <p:txBody>
          <a:bodyPr wrap="square" rtlCol="0">
            <a:spAutoFit/>
          </a:bodyPr>
          <a:lstStyle/>
          <a:p>
            <a:r>
              <a:rPr lang="it-IT" sz="4000" dirty="0">
                <a:solidFill>
                  <a:srgbClr val="FF0000"/>
                </a:solidFill>
              </a:rPr>
              <a:t>D2.4 –  </a:t>
            </a:r>
            <a:r>
              <a:rPr lang="en-US" sz="4000" dirty="0">
                <a:solidFill>
                  <a:srgbClr val="FF0000"/>
                </a:solidFill>
              </a:rPr>
              <a:t>Master study and LLL program elaborate </a:t>
            </a:r>
            <a:endParaRPr lang="it-IT" sz="4000" dirty="0">
              <a:solidFill>
                <a:srgbClr val="FF0000"/>
              </a:solidFill>
            </a:endParaRPr>
          </a:p>
        </p:txBody>
      </p:sp>
      <p:sp>
        <p:nvSpPr>
          <p:cNvPr id="7" name="Segnaposto contenuto 2">
            <a:extLst>
              <a:ext uri="{FF2B5EF4-FFF2-40B4-BE49-F238E27FC236}">
                <a16:creationId xmlns:a16="http://schemas.microsoft.com/office/drawing/2014/main" xmlns="" id="{F2BFD68C-DD3B-F74E-815E-208896AC9539}"/>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t>New curriculums and LLL programs. </a:t>
            </a:r>
            <a:r>
              <a:rPr lang="en-US" sz="3200" b="1" dirty="0">
                <a:solidFill>
                  <a:srgbClr val="00B0F0"/>
                </a:solidFill>
              </a:rPr>
              <a:t>WB HEIs elaboration + revision by UNIBO, SWUAS and </a:t>
            </a:r>
            <a:r>
              <a:rPr lang="en-US" sz="3200" b="1" dirty="0" err="1">
                <a:solidFill>
                  <a:srgbClr val="00B0F0"/>
                </a:solidFill>
              </a:rPr>
              <a:t>Lubiana</a:t>
            </a:r>
            <a:r>
              <a:rPr lang="en-US" sz="3200" b="1" dirty="0">
                <a:solidFill>
                  <a:srgbClr val="00B0F0"/>
                </a:solidFill>
              </a:rPr>
              <a:t>).</a:t>
            </a:r>
          </a:p>
          <a:p>
            <a:pPr marL="0" indent="0">
              <a:buNone/>
            </a:pPr>
            <a:r>
              <a:rPr lang="en-US" sz="3200" dirty="0"/>
              <a:t>WB HEIs select modules and modes (basic/advance) according to national and HEI strategies. WB HEIs will try </a:t>
            </a:r>
            <a:r>
              <a:rPr lang="en-US" sz="3200" b="1" dirty="0">
                <a:solidFill>
                  <a:srgbClr val="00B0F0"/>
                </a:solidFill>
              </a:rPr>
              <a:t>to develop the same curriculum content and structure </a:t>
            </a:r>
            <a:r>
              <a:rPr lang="en-US" sz="3200" dirty="0"/>
              <a:t>according to national regulations.</a:t>
            </a:r>
          </a:p>
          <a:p>
            <a:pPr marL="0" indent="0">
              <a:buNone/>
            </a:pPr>
            <a:r>
              <a:rPr lang="en-US" sz="3200" dirty="0"/>
              <a:t>WB HEIs define ECTS credits for common modules and courses.</a:t>
            </a:r>
          </a:p>
          <a:p>
            <a:pPr marL="0" indent="0">
              <a:buNone/>
            </a:pPr>
            <a:r>
              <a:rPr lang="en-US" sz="3200" dirty="0"/>
              <a:t>Languages: </a:t>
            </a:r>
            <a:r>
              <a:rPr lang="en-US" sz="3200" dirty="0">
                <a:solidFill>
                  <a:srgbClr val="FF0000"/>
                </a:solidFill>
              </a:rPr>
              <a:t>English, Partner languages</a:t>
            </a:r>
          </a:p>
          <a:p>
            <a:pPr marL="0" indent="0">
              <a:buNone/>
            </a:pPr>
            <a:r>
              <a:rPr lang="en-US" sz="3200" dirty="0"/>
              <a:t>Due date: </a:t>
            </a:r>
            <a:r>
              <a:rPr lang="en-US" sz="3200" dirty="0">
                <a:solidFill>
                  <a:srgbClr val="FF0000"/>
                </a:solidFill>
              </a:rPr>
              <a:t>1 May 2019	 - in </a:t>
            </a:r>
            <a:r>
              <a:rPr lang="en-US" sz="3200" dirty="0" err="1">
                <a:solidFill>
                  <a:srgbClr val="FF0000"/>
                </a:solidFill>
              </a:rPr>
              <a:t>Prishtina</a:t>
            </a:r>
            <a:r>
              <a:rPr lang="en-US" sz="3200" dirty="0">
                <a:solidFill>
                  <a:srgbClr val="FF0000"/>
                </a:solidFill>
              </a:rPr>
              <a:t> </a:t>
            </a:r>
            <a:r>
              <a:rPr lang="en-GB" sz="3200" dirty="0">
                <a:solidFill>
                  <a:srgbClr val="FF0000"/>
                </a:solidFill>
              </a:rPr>
              <a:t>partners agreed to issue a first draft on 1 March, to be approved on 1 May, and a second step on 1 August to be approved by 1 October. </a:t>
            </a:r>
          </a:p>
          <a:p>
            <a:pPr marL="0" indent="0">
              <a:buNone/>
            </a:pPr>
            <a:endParaRPr lang="it-IT" sz="3200" dirty="0">
              <a:solidFill>
                <a:srgbClr val="FF0000"/>
              </a:solidFill>
            </a:endParaRPr>
          </a:p>
        </p:txBody>
      </p:sp>
    </p:spTree>
    <p:extLst>
      <p:ext uri="{BB962C8B-B14F-4D97-AF65-F5344CB8AC3E}">
        <p14:creationId xmlns:p14="http://schemas.microsoft.com/office/powerpoint/2010/main" xmlns="" val="3197918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xmlns="" id="{8A540FB4-7DDD-534B-AC8D-41962F5B473B}"/>
              </a:ext>
            </a:extLst>
          </p:cNvPr>
          <p:cNvPicPr>
            <a:picLocks noChangeAspect="1"/>
          </p:cNvPicPr>
          <p:nvPr/>
        </p:nvPicPr>
        <p:blipFill>
          <a:blip r:embed="rId2" cstate="print"/>
          <a:stretch>
            <a:fillRect/>
          </a:stretch>
        </p:blipFill>
        <p:spPr>
          <a:xfrm>
            <a:off x="9160624" y="2554146"/>
            <a:ext cx="3031376" cy="4314127"/>
          </a:xfrm>
          <a:prstGeom prst="rect">
            <a:avLst/>
          </a:prstGeom>
        </p:spPr>
      </p:pic>
      <p:sp>
        <p:nvSpPr>
          <p:cNvPr id="4" name="CasellaDiTesto 3">
            <a:extLst>
              <a:ext uri="{FF2B5EF4-FFF2-40B4-BE49-F238E27FC236}">
                <a16:creationId xmlns:a16="http://schemas.microsoft.com/office/drawing/2014/main" xmlns="" id="{948EC1AA-5AE8-FF4F-BE46-3294A27FC40E}"/>
              </a:ext>
            </a:extLst>
          </p:cNvPr>
          <p:cNvSpPr txBox="1"/>
          <p:nvPr/>
        </p:nvSpPr>
        <p:spPr>
          <a:xfrm>
            <a:off x="1563714" y="0"/>
            <a:ext cx="10628285" cy="830997"/>
          </a:xfrm>
          <a:prstGeom prst="rect">
            <a:avLst/>
          </a:prstGeom>
          <a:noFill/>
        </p:spPr>
        <p:txBody>
          <a:bodyPr wrap="square" rtlCol="0">
            <a:spAutoFit/>
          </a:bodyPr>
          <a:lstStyle/>
          <a:p>
            <a:r>
              <a:rPr lang="it-IT" sz="4800" dirty="0">
                <a:solidFill>
                  <a:srgbClr val="FF0000"/>
                </a:solidFill>
              </a:rPr>
              <a:t>D2.5 – </a:t>
            </a:r>
            <a:r>
              <a:rPr lang="en-US" sz="4800" dirty="0">
                <a:solidFill>
                  <a:srgbClr val="FF0000"/>
                </a:solidFill>
              </a:rPr>
              <a:t>Module Placement Guide</a:t>
            </a:r>
            <a:endParaRPr lang="it-IT" sz="4800" dirty="0">
              <a:solidFill>
                <a:srgbClr val="FF0000"/>
              </a:solidFill>
            </a:endParaRPr>
          </a:p>
        </p:txBody>
      </p:sp>
      <p:sp>
        <p:nvSpPr>
          <p:cNvPr id="7" name="Segnaposto contenuto 2">
            <a:extLst>
              <a:ext uri="{FF2B5EF4-FFF2-40B4-BE49-F238E27FC236}">
                <a16:creationId xmlns:a16="http://schemas.microsoft.com/office/drawing/2014/main" xmlns="" id="{C81134E6-EA01-0846-BEEA-874C198B2F8E}"/>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t>Module Placement Guide </a:t>
            </a:r>
            <a:r>
              <a:rPr lang="en-US" sz="3200" b="1" dirty="0">
                <a:solidFill>
                  <a:srgbClr val="00B0F0"/>
                </a:solidFill>
              </a:rPr>
              <a:t>assess student’s current readiness to register for advance mode courses within the modules</a:t>
            </a:r>
            <a:r>
              <a:rPr lang="en-US" sz="3200" dirty="0"/>
              <a:t>. </a:t>
            </a:r>
          </a:p>
          <a:p>
            <a:pPr marL="0" indent="0">
              <a:buNone/>
            </a:pPr>
            <a:r>
              <a:rPr lang="en-US" sz="3200" b="1" dirty="0">
                <a:solidFill>
                  <a:srgbClr val="00B0F0"/>
                </a:solidFill>
              </a:rPr>
              <a:t>Registration procedure will be transparent </a:t>
            </a:r>
            <a:r>
              <a:rPr lang="en-US" sz="3200" dirty="0"/>
              <a:t>and well </a:t>
            </a:r>
            <a:br>
              <a:rPr lang="en-US" sz="3200" dirty="0"/>
            </a:br>
            <a:r>
              <a:rPr lang="en-US" sz="3200" dirty="0"/>
              <a:t>organized. Interdisciplinary nature of curriculum is </a:t>
            </a:r>
            <a:br>
              <a:rPr lang="en-US" sz="3200" dirty="0"/>
            </a:br>
            <a:r>
              <a:rPr lang="en-US" sz="3200" dirty="0"/>
              <a:t>nourished, while international teaching staff can plan </a:t>
            </a:r>
            <a:br>
              <a:rPr lang="en-US" sz="3200" dirty="0"/>
            </a:br>
            <a:r>
              <a:rPr lang="en-US" sz="3200" dirty="0"/>
              <a:t>learning projects targeting specific skills/outcomes,</a:t>
            </a:r>
            <a:br>
              <a:rPr lang="en-US" sz="3200" dirty="0"/>
            </a:br>
            <a:r>
              <a:rPr lang="en-US" sz="3200" dirty="0"/>
              <a:t>including cross-cultural communication skills.</a:t>
            </a:r>
          </a:p>
          <a:p>
            <a:pPr marL="0" indent="0">
              <a:buNone/>
            </a:pPr>
            <a:r>
              <a:rPr lang="en-US" sz="3200" dirty="0"/>
              <a:t>Languages: </a:t>
            </a:r>
            <a:r>
              <a:rPr lang="en-US" sz="3200" dirty="0">
                <a:solidFill>
                  <a:srgbClr val="FF0000"/>
                </a:solidFill>
              </a:rPr>
              <a:t>English, Partner languages</a:t>
            </a:r>
          </a:p>
          <a:p>
            <a:pPr marL="0" indent="0">
              <a:buNone/>
            </a:pPr>
            <a:r>
              <a:rPr lang="en-US" sz="3200" dirty="0"/>
              <a:t>Status: </a:t>
            </a:r>
            <a:r>
              <a:rPr lang="en-US" sz="3200" dirty="0">
                <a:solidFill>
                  <a:srgbClr val="FF0000"/>
                </a:solidFill>
              </a:rPr>
              <a:t>Complete</a:t>
            </a:r>
            <a:endParaRPr lang="it-IT" sz="3200" dirty="0">
              <a:solidFill>
                <a:srgbClr val="FF0000"/>
              </a:solidFill>
            </a:endParaRPr>
          </a:p>
        </p:txBody>
      </p:sp>
    </p:spTree>
    <p:extLst>
      <p:ext uri="{BB962C8B-B14F-4D97-AF65-F5344CB8AC3E}">
        <p14:creationId xmlns:p14="http://schemas.microsoft.com/office/powerpoint/2010/main" xmlns="" val="2526437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a:extLst>
              <a:ext uri="{FF2B5EF4-FFF2-40B4-BE49-F238E27FC236}">
                <a16:creationId xmlns:a16="http://schemas.microsoft.com/office/drawing/2014/main" xmlns="" id="{348CAE19-FDC7-1142-9ADF-3D01C72433D7}"/>
              </a:ext>
            </a:extLst>
          </p:cNvPr>
          <p:cNvPicPr>
            <a:picLocks noChangeAspect="1"/>
          </p:cNvPicPr>
          <p:nvPr/>
        </p:nvPicPr>
        <p:blipFill>
          <a:blip r:embed="rId2" cstate="print"/>
          <a:stretch>
            <a:fillRect/>
          </a:stretch>
        </p:blipFill>
        <p:spPr>
          <a:xfrm>
            <a:off x="9160624" y="2581221"/>
            <a:ext cx="3031376" cy="4287051"/>
          </a:xfrm>
          <a:prstGeom prst="rect">
            <a:avLst/>
          </a:prstGeom>
        </p:spPr>
      </p:pic>
      <p:sp>
        <p:nvSpPr>
          <p:cNvPr id="4" name="CasellaDiTesto 3">
            <a:extLst>
              <a:ext uri="{FF2B5EF4-FFF2-40B4-BE49-F238E27FC236}">
                <a16:creationId xmlns:a16="http://schemas.microsoft.com/office/drawing/2014/main" xmlns="" id="{AFB8FB67-D3D1-4647-9D49-F1E468F23146}"/>
              </a:ext>
            </a:extLst>
          </p:cNvPr>
          <p:cNvSpPr txBox="1"/>
          <p:nvPr/>
        </p:nvSpPr>
        <p:spPr>
          <a:xfrm>
            <a:off x="1563714" y="0"/>
            <a:ext cx="10628285" cy="830997"/>
          </a:xfrm>
          <a:prstGeom prst="rect">
            <a:avLst/>
          </a:prstGeom>
          <a:noFill/>
        </p:spPr>
        <p:txBody>
          <a:bodyPr wrap="square" rtlCol="0">
            <a:spAutoFit/>
          </a:bodyPr>
          <a:lstStyle/>
          <a:p>
            <a:r>
              <a:rPr lang="it-IT" sz="4800" dirty="0">
                <a:solidFill>
                  <a:srgbClr val="FF0000"/>
                </a:solidFill>
              </a:rPr>
              <a:t>D2.6 – </a:t>
            </a:r>
            <a:r>
              <a:rPr lang="en-US" sz="4800" dirty="0">
                <a:solidFill>
                  <a:srgbClr val="FF0000"/>
                </a:solidFill>
              </a:rPr>
              <a:t>Diploma Supplement</a:t>
            </a:r>
            <a:endParaRPr lang="it-IT" sz="4800" dirty="0">
              <a:solidFill>
                <a:srgbClr val="FF0000"/>
              </a:solidFill>
            </a:endParaRPr>
          </a:p>
        </p:txBody>
      </p:sp>
      <p:sp>
        <p:nvSpPr>
          <p:cNvPr id="7" name="Segnaposto contenuto 2">
            <a:extLst>
              <a:ext uri="{FF2B5EF4-FFF2-40B4-BE49-F238E27FC236}">
                <a16:creationId xmlns:a16="http://schemas.microsoft.com/office/drawing/2014/main" xmlns="" id="{0B2650F1-3FDF-3540-9459-F9AD5AD04544}"/>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dirty="0">
                <a:solidFill>
                  <a:srgbClr val="00B0F0"/>
                </a:solidFill>
              </a:rPr>
              <a:t>A standardized description of nature, level, context, content and status of the studies for WB HEIs</a:t>
            </a:r>
            <a:r>
              <a:rPr lang="en-US" sz="3200" dirty="0"/>
              <a:t>. </a:t>
            </a:r>
          </a:p>
          <a:p>
            <a:pPr marL="0" indent="0">
              <a:buNone/>
            </a:pPr>
            <a:r>
              <a:rPr lang="en-US" sz="3200" dirty="0"/>
              <a:t>It describes acquired competencies according to the </a:t>
            </a:r>
            <a:br>
              <a:rPr lang="en-US" sz="3200" dirty="0"/>
            </a:br>
            <a:r>
              <a:rPr lang="en-US" sz="3200" dirty="0"/>
              <a:t>EUROPASS cluster: social and organizational </a:t>
            </a:r>
            <a:br>
              <a:rPr lang="en-US" sz="3200" dirty="0"/>
            </a:br>
            <a:r>
              <a:rPr lang="en-US" sz="3200" dirty="0"/>
              <a:t>competences described in the field of study.</a:t>
            </a:r>
            <a:endParaRPr lang="it-IT" sz="3200" dirty="0"/>
          </a:p>
          <a:p>
            <a:pPr marL="0" indent="0">
              <a:buNone/>
            </a:pPr>
            <a:r>
              <a:rPr lang="en-US" sz="3200" dirty="0"/>
              <a:t>The DS will enrich formalized ECTS system providing </a:t>
            </a:r>
            <a:br>
              <a:rPr lang="en-US" sz="3200" dirty="0"/>
            </a:br>
            <a:r>
              <a:rPr lang="en-US" sz="3200" dirty="0"/>
              <a:t>students with the evidence of their potential </a:t>
            </a:r>
            <a:br>
              <a:rPr lang="en-US" sz="3200" dirty="0"/>
            </a:br>
            <a:r>
              <a:rPr lang="en-US" sz="3200" dirty="0"/>
              <a:t>regarding the selected key competence.</a:t>
            </a:r>
          </a:p>
          <a:p>
            <a:pPr marL="0" indent="0">
              <a:buNone/>
            </a:pPr>
            <a:r>
              <a:rPr lang="en-US" sz="3200" dirty="0"/>
              <a:t>Languages: </a:t>
            </a:r>
            <a:r>
              <a:rPr lang="en-US" sz="3200" dirty="0">
                <a:solidFill>
                  <a:srgbClr val="FF0000"/>
                </a:solidFill>
              </a:rPr>
              <a:t>English, Partner languages</a:t>
            </a:r>
          </a:p>
          <a:p>
            <a:pPr marL="0" indent="0">
              <a:buNone/>
            </a:pPr>
            <a:r>
              <a:rPr lang="en-US" sz="3200" dirty="0"/>
              <a:t>Status: </a:t>
            </a:r>
            <a:r>
              <a:rPr lang="en-US" sz="3200" dirty="0">
                <a:solidFill>
                  <a:srgbClr val="FF0000"/>
                </a:solidFill>
              </a:rPr>
              <a:t>Complete</a:t>
            </a:r>
            <a:endParaRPr lang="it-IT" sz="3200" dirty="0">
              <a:solidFill>
                <a:srgbClr val="FF0000"/>
              </a:solidFill>
            </a:endParaRPr>
          </a:p>
        </p:txBody>
      </p:sp>
    </p:spTree>
    <p:extLst>
      <p:ext uri="{BB962C8B-B14F-4D97-AF65-F5344CB8AC3E}">
        <p14:creationId xmlns:p14="http://schemas.microsoft.com/office/powerpoint/2010/main" xmlns="" val="117702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xmlns="" id="{0CF4BD67-821D-664E-8C4E-8022CF1E6AF5}"/>
              </a:ext>
            </a:extLst>
          </p:cNvPr>
          <p:cNvSpPr txBox="1"/>
          <p:nvPr/>
        </p:nvSpPr>
        <p:spPr>
          <a:xfrm>
            <a:off x="1563714" y="0"/>
            <a:ext cx="10628285" cy="707886"/>
          </a:xfrm>
          <a:prstGeom prst="rect">
            <a:avLst/>
          </a:prstGeom>
          <a:noFill/>
        </p:spPr>
        <p:txBody>
          <a:bodyPr wrap="square" rtlCol="0">
            <a:spAutoFit/>
          </a:bodyPr>
          <a:lstStyle/>
          <a:p>
            <a:r>
              <a:rPr lang="it-IT" sz="4000" dirty="0">
                <a:solidFill>
                  <a:srgbClr val="FF0000"/>
                </a:solidFill>
              </a:rPr>
              <a:t>D2.7 – </a:t>
            </a:r>
            <a:r>
              <a:rPr lang="en-US" sz="4000" dirty="0">
                <a:solidFill>
                  <a:srgbClr val="FF0000"/>
                </a:solidFill>
              </a:rPr>
              <a:t>Multilateral inter-institutional agreement</a:t>
            </a:r>
            <a:endParaRPr lang="it-IT" sz="4000" dirty="0">
              <a:solidFill>
                <a:srgbClr val="FF0000"/>
              </a:solidFill>
            </a:endParaRPr>
          </a:p>
        </p:txBody>
      </p:sp>
      <p:sp>
        <p:nvSpPr>
          <p:cNvPr id="7" name="Segnaposto contenuto 2">
            <a:extLst>
              <a:ext uri="{FF2B5EF4-FFF2-40B4-BE49-F238E27FC236}">
                <a16:creationId xmlns:a16="http://schemas.microsoft.com/office/drawing/2014/main" xmlns="" id="{5FE57079-49CE-C84C-A4B8-BC5D46293E36}"/>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dirty="0">
                <a:solidFill>
                  <a:srgbClr val="00B0F0"/>
                </a:solidFill>
              </a:rPr>
              <a:t>WB HEIs will sign inter-institutional agreement</a:t>
            </a:r>
            <a:r>
              <a:rPr lang="en-US" sz="3200" dirty="0"/>
              <a:t>. </a:t>
            </a:r>
          </a:p>
          <a:p>
            <a:pPr marL="0" indent="0">
              <a:buNone/>
            </a:pPr>
            <a:r>
              <a:rPr lang="en-US" sz="3200" dirty="0"/>
              <a:t>They will work on common ECTS credits design and transfer system thus allowing credit mobility, virtual and physical students and staff mobility. </a:t>
            </a:r>
            <a:r>
              <a:rPr lang="en-US" sz="3200" b="1" dirty="0">
                <a:solidFill>
                  <a:srgbClr val="00B0F0"/>
                </a:solidFill>
              </a:rPr>
              <a:t>Virtual mobility will be enhanced </a:t>
            </a:r>
            <a:r>
              <a:rPr lang="en-US" sz="3200" dirty="0"/>
              <a:t>since partner HEIs will develop common UA Distance learning platform for distance and blended learning.</a:t>
            </a:r>
          </a:p>
          <a:p>
            <a:pPr marL="0" indent="0">
              <a:buNone/>
            </a:pPr>
            <a:r>
              <a:rPr lang="en-US" sz="3200" dirty="0"/>
              <a:t>Languages: </a:t>
            </a:r>
            <a:r>
              <a:rPr lang="en-US" sz="3200" dirty="0">
                <a:solidFill>
                  <a:srgbClr val="FF0000"/>
                </a:solidFill>
              </a:rPr>
              <a:t>Partner languages</a:t>
            </a:r>
          </a:p>
          <a:p>
            <a:pPr marL="0" indent="0">
              <a:buNone/>
            </a:pPr>
            <a:r>
              <a:rPr lang="en-US" sz="3200" dirty="0"/>
              <a:t>Due date: </a:t>
            </a:r>
            <a:r>
              <a:rPr lang="en-US" sz="3200" dirty="0">
                <a:solidFill>
                  <a:srgbClr val="FF0000"/>
                </a:solidFill>
              </a:rPr>
              <a:t>1 November 2018		</a:t>
            </a:r>
            <a:r>
              <a:rPr lang="en-GB" sz="3200" dirty="0">
                <a:solidFill>
                  <a:srgbClr val="FF0000"/>
                </a:solidFill>
              </a:rPr>
              <a:t> In </a:t>
            </a:r>
            <a:r>
              <a:rPr lang="en-GB" sz="3200" dirty="0" err="1">
                <a:solidFill>
                  <a:srgbClr val="FF0000"/>
                </a:solidFill>
              </a:rPr>
              <a:t>Prishtina</a:t>
            </a:r>
            <a:r>
              <a:rPr lang="en-GB" sz="3200" dirty="0">
                <a:solidFill>
                  <a:srgbClr val="FF0000"/>
                </a:solidFill>
              </a:rPr>
              <a:t> </a:t>
            </a:r>
            <a:r>
              <a:rPr lang="en-GB" sz="3200">
                <a:solidFill>
                  <a:srgbClr val="FF0000"/>
                </a:solidFill>
              </a:rPr>
              <a:t>partners agreed </a:t>
            </a:r>
            <a:r>
              <a:rPr lang="en-GB" sz="3200" dirty="0">
                <a:solidFill>
                  <a:srgbClr val="FF0000"/>
                </a:solidFill>
              </a:rPr>
              <a:t>that on 15 December draft has to be ready, to be revised by 31 January 2019. </a:t>
            </a:r>
            <a:endParaRPr lang="it-IT" sz="3200" dirty="0">
              <a:solidFill>
                <a:srgbClr val="FF0000"/>
              </a:solidFill>
            </a:endParaRPr>
          </a:p>
        </p:txBody>
      </p:sp>
    </p:spTree>
    <p:extLst>
      <p:ext uri="{BB962C8B-B14F-4D97-AF65-F5344CB8AC3E}">
        <p14:creationId xmlns:p14="http://schemas.microsoft.com/office/powerpoint/2010/main" xmlns="" val="1058421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contenuto 2">
            <a:extLst>
              <a:ext uri="{FF2B5EF4-FFF2-40B4-BE49-F238E27FC236}">
                <a16:creationId xmlns:a16="http://schemas.microsoft.com/office/drawing/2014/main" xmlns="" id="{5FE57079-49CE-C84C-A4B8-BC5D46293E36}"/>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sz="3200" dirty="0"/>
          </a:p>
          <a:p>
            <a:pPr marL="0" indent="0" algn="ctr">
              <a:buNone/>
            </a:pPr>
            <a:endParaRPr lang="en-US" sz="3200" dirty="0"/>
          </a:p>
          <a:p>
            <a:pPr marL="0" indent="0" algn="ctr">
              <a:buNone/>
            </a:pPr>
            <a:endParaRPr lang="en-US" sz="3200" dirty="0"/>
          </a:p>
          <a:p>
            <a:pPr marL="0" indent="0" algn="ctr">
              <a:buNone/>
            </a:pPr>
            <a:r>
              <a:rPr lang="en-US" sz="3200" dirty="0"/>
              <a:t>Many thanks for your attention</a:t>
            </a:r>
            <a:endParaRPr lang="it-IT" sz="3200" dirty="0">
              <a:solidFill>
                <a:srgbClr val="FF0000"/>
              </a:solidFill>
            </a:endParaRPr>
          </a:p>
        </p:txBody>
      </p:sp>
    </p:spTree>
    <p:extLst>
      <p:ext uri="{BB962C8B-B14F-4D97-AF65-F5344CB8AC3E}">
        <p14:creationId xmlns:p14="http://schemas.microsoft.com/office/powerpoint/2010/main" xmlns="" val="901718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292508" y="1602769"/>
            <a:ext cx="11481675" cy="4352968"/>
          </a:xfrm>
        </p:spPr>
        <p:txBody>
          <a:bodyPr>
            <a:normAutofit/>
          </a:bodyPr>
          <a:lstStyle/>
          <a:p>
            <a:pPr marL="0" indent="0">
              <a:buNone/>
            </a:pPr>
            <a:r>
              <a:rPr lang="en-US" sz="3200" dirty="0"/>
              <a:t>WP2 includes the activities necessary for the </a:t>
            </a:r>
            <a:r>
              <a:rPr lang="en-US" sz="3200" b="1" dirty="0">
                <a:solidFill>
                  <a:srgbClr val="00B0F0"/>
                </a:solidFill>
              </a:rPr>
              <a:t>design and implementation</a:t>
            </a:r>
            <a:r>
              <a:rPr lang="en-US" sz="3200" dirty="0">
                <a:solidFill>
                  <a:srgbClr val="00B0F0"/>
                </a:solidFill>
              </a:rPr>
              <a:t> </a:t>
            </a:r>
            <a:r>
              <a:rPr lang="en-US" sz="3200" dirty="0"/>
              <a:t>of new master study curriculum and LLL programs at partners HEIs.</a:t>
            </a:r>
            <a:endParaRPr lang="it-IT" sz="3200" dirty="0"/>
          </a:p>
        </p:txBody>
      </p:sp>
      <p:sp>
        <p:nvSpPr>
          <p:cNvPr id="4" name="CasellaDiTesto 3"/>
          <p:cNvSpPr txBox="1"/>
          <p:nvPr/>
        </p:nvSpPr>
        <p:spPr>
          <a:xfrm>
            <a:off x="1563714" y="0"/>
            <a:ext cx="10628285" cy="830997"/>
          </a:xfrm>
          <a:prstGeom prst="rect">
            <a:avLst/>
          </a:prstGeom>
          <a:noFill/>
        </p:spPr>
        <p:txBody>
          <a:bodyPr wrap="square" rtlCol="0">
            <a:spAutoFit/>
          </a:bodyPr>
          <a:lstStyle/>
          <a:p>
            <a:r>
              <a:rPr lang="it-IT" sz="4800" dirty="0" err="1">
                <a:solidFill>
                  <a:srgbClr val="FF0000"/>
                </a:solidFill>
              </a:rPr>
              <a:t>Objectives</a:t>
            </a:r>
            <a:endParaRPr lang="it-IT" sz="4800" dirty="0">
              <a:solidFill>
                <a:srgbClr val="FF0000"/>
              </a:solidFill>
            </a:endParaRPr>
          </a:p>
        </p:txBody>
      </p:sp>
    </p:spTree>
    <p:extLst>
      <p:ext uri="{BB962C8B-B14F-4D97-AF65-F5344CB8AC3E}">
        <p14:creationId xmlns:p14="http://schemas.microsoft.com/office/powerpoint/2010/main" xmlns="" val="2680435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xmlns="" id="{81A9392F-B09C-A64D-886D-90C54DAEF3C2}"/>
              </a:ext>
            </a:extLst>
          </p:cNvPr>
          <p:cNvSpPr txBox="1"/>
          <p:nvPr/>
        </p:nvSpPr>
        <p:spPr>
          <a:xfrm>
            <a:off x="1563714" y="0"/>
            <a:ext cx="10628285" cy="830997"/>
          </a:xfrm>
          <a:prstGeom prst="rect">
            <a:avLst/>
          </a:prstGeom>
          <a:noFill/>
        </p:spPr>
        <p:txBody>
          <a:bodyPr wrap="square" rtlCol="0">
            <a:spAutoFit/>
          </a:bodyPr>
          <a:lstStyle/>
          <a:p>
            <a:r>
              <a:rPr lang="it-IT" sz="4800" dirty="0">
                <a:solidFill>
                  <a:srgbClr val="FF0000"/>
                </a:solidFill>
              </a:rPr>
              <a:t>General </a:t>
            </a:r>
            <a:r>
              <a:rPr lang="it-IT" sz="4800" dirty="0" err="1">
                <a:solidFill>
                  <a:srgbClr val="FF0000"/>
                </a:solidFill>
              </a:rPr>
              <a:t>Description</a:t>
            </a:r>
            <a:endParaRPr lang="it-IT" sz="4800" dirty="0">
              <a:solidFill>
                <a:srgbClr val="FF0000"/>
              </a:solidFill>
            </a:endParaRPr>
          </a:p>
        </p:txBody>
      </p:sp>
      <p:sp>
        <p:nvSpPr>
          <p:cNvPr id="5" name="Segnaposto contenuto 2">
            <a:extLst>
              <a:ext uri="{FF2B5EF4-FFF2-40B4-BE49-F238E27FC236}">
                <a16:creationId xmlns:a16="http://schemas.microsoft.com/office/drawing/2014/main" xmlns="" id="{6CAD2806-A671-CD48-B099-5555E9D0A723}"/>
              </a:ext>
            </a:extLst>
          </p:cNvPr>
          <p:cNvSpPr txBox="1">
            <a:spLocks/>
          </p:cNvSpPr>
          <p:nvPr/>
        </p:nvSpPr>
        <p:spPr>
          <a:xfrm>
            <a:off x="292508" y="1602769"/>
            <a:ext cx="11481675" cy="435296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200" dirty="0"/>
              <a:t>2 years study program with 120 ECTS (basic obligatory modules and other optional modules for specialization) of which 60 ECTS will be for real life experience and thesis preparation</a:t>
            </a:r>
          </a:p>
          <a:p>
            <a:r>
              <a:rPr lang="en-US" sz="3200" dirty="0"/>
              <a:t>New study contents to be defined accordingly to the reports delivered in WP1</a:t>
            </a:r>
            <a:endParaRPr lang="it-IT" sz="3200" dirty="0"/>
          </a:p>
        </p:txBody>
      </p:sp>
    </p:spTree>
    <p:extLst>
      <p:ext uri="{BB962C8B-B14F-4D97-AF65-F5344CB8AC3E}">
        <p14:creationId xmlns:p14="http://schemas.microsoft.com/office/powerpoint/2010/main" xmlns="" val="3335858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xmlns="" val="643400196"/>
              </p:ext>
            </p:extLst>
          </p:nvPr>
        </p:nvGraphicFramePr>
        <p:xfrm>
          <a:off x="0" y="1273996"/>
          <a:ext cx="12191999" cy="5637825"/>
        </p:xfrm>
        <a:graphic>
          <a:graphicData uri="http://schemas.openxmlformats.org/drawingml/2006/table">
            <a:tbl>
              <a:tblPr firstRow="1" bandRow="1">
                <a:tableStyleId>{5C22544A-7EE6-4342-B048-85BDC9FD1C3A}</a:tableStyleId>
              </a:tblPr>
              <a:tblGrid>
                <a:gridCol w="7236629">
                  <a:extLst>
                    <a:ext uri="{9D8B030D-6E8A-4147-A177-3AD203B41FA5}">
                      <a16:colId xmlns:a16="http://schemas.microsoft.com/office/drawing/2014/main" xmlns="" val="20000"/>
                    </a:ext>
                  </a:extLst>
                </a:gridCol>
                <a:gridCol w="4955370">
                  <a:extLst>
                    <a:ext uri="{9D8B030D-6E8A-4147-A177-3AD203B41FA5}">
                      <a16:colId xmlns:a16="http://schemas.microsoft.com/office/drawing/2014/main" xmlns="" val="20001"/>
                    </a:ext>
                  </a:extLst>
                </a:gridCol>
              </a:tblGrid>
              <a:tr h="635434">
                <a:tc>
                  <a:txBody>
                    <a:bodyPr/>
                    <a:lstStyle/>
                    <a:p>
                      <a:pPr algn="ctr"/>
                      <a:r>
                        <a:rPr lang="it-IT" sz="3200" b="0" dirty="0" err="1">
                          <a:solidFill>
                            <a:schemeClr val="tx1"/>
                          </a:solidFill>
                        </a:rPr>
                        <a:t>Modules</a:t>
                      </a:r>
                      <a:endParaRPr lang="it-IT" sz="3200" b="0" dirty="0">
                        <a:solidFill>
                          <a:schemeClr val="tx1"/>
                        </a:solidFill>
                      </a:endParaRPr>
                    </a:p>
                  </a:txBody>
                  <a:tcPr>
                    <a:solidFill>
                      <a:schemeClr val="bg1">
                        <a:lumMod val="95000"/>
                      </a:schemeClr>
                    </a:solidFill>
                  </a:tcPr>
                </a:tc>
                <a:tc>
                  <a:txBody>
                    <a:bodyPr/>
                    <a:lstStyle/>
                    <a:p>
                      <a:pPr algn="ctr"/>
                      <a:r>
                        <a:rPr lang="it-IT" sz="3200" b="0" dirty="0">
                          <a:solidFill>
                            <a:schemeClr val="tx1"/>
                          </a:solidFill>
                        </a:rPr>
                        <a:t>Expert </a:t>
                      </a:r>
                      <a:r>
                        <a:rPr lang="it-IT" sz="3200" b="0" dirty="0" err="1">
                          <a:solidFill>
                            <a:schemeClr val="tx1"/>
                          </a:solidFill>
                        </a:rPr>
                        <a:t>groups</a:t>
                      </a:r>
                      <a:endParaRPr lang="it-IT" sz="3200" b="0" dirty="0">
                        <a:solidFill>
                          <a:schemeClr val="tx1"/>
                        </a:solidFill>
                      </a:endParaRPr>
                    </a:p>
                  </a:txBody>
                  <a:tcPr>
                    <a:solidFill>
                      <a:schemeClr val="bg1">
                        <a:lumMod val="95000"/>
                      </a:schemeClr>
                    </a:solidFill>
                  </a:tcPr>
                </a:tc>
                <a:extLst>
                  <a:ext uri="{0D108BD9-81ED-4DB2-BD59-A6C34878D82A}">
                    <a16:rowId xmlns:a16="http://schemas.microsoft.com/office/drawing/2014/main" xmlns="" val="10000"/>
                  </a:ext>
                </a:extLst>
              </a:tr>
              <a:tr h="393363">
                <a:tc>
                  <a:txBody>
                    <a:bodyPr/>
                    <a:lstStyle/>
                    <a:p>
                      <a:r>
                        <a:rPr lang="it-IT" sz="2000" dirty="0"/>
                        <a:t>1. </a:t>
                      </a:r>
                      <a:r>
                        <a:rPr lang="en-US" sz="2000" kern="1200" dirty="0">
                          <a:solidFill>
                            <a:schemeClr val="dk1"/>
                          </a:solidFill>
                          <a:effectLst/>
                          <a:latin typeface="+mn-lt"/>
                          <a:ea typeface="+mn-ea"/>
                          <a:cs typeface="+mn-cs"/>
                        </a:rPr>
                        <a:t>Introduction to UA (history, origin, definition,</a:t>
                      </a:r>
                      <a:r>
                        <a:rPr lang="en-US" sz="2000" kern="1200" baseline="0" dirty="0">
                          <a:solidFill>
                            <a:schemeClr val="dk1"/>
                          </a:solidFill>
                          <a:effectLst/>
                          <a:latin typeface="+mn-lt"/>
                          <a:ea typeface="+mn-ea"/>
                          <a:cs typeface="+mn-cs"/>
                        </a:rPr>
                        <a:t> typologies</a:t>
                      </a:r>
                      <a:r>
                        <a:rPr lang="en-US" sz="2000" kern="1200" dirty="0">
                          <a:solidFill>
                            <a:schemeClr val="dk1"/>
                          </a:solidFill>
                          <a:effectLst/>
                          <a:latin typeface="+mn-lt"/>
                          <a:ea typeface="+mn-ea"/>
                          <a:cs typeface="+mn-cs"/>
                        </a:rPr>
                        <a:t>)</a:t>
                      </a:r>
                      <a:endParaRPr lang="it-IT" sz="2000" dirty="0"/>
                    </a:p>
                  </a:txBody>
                  <a:tcPr>
                    <a:solidFill>
                      <a:schemeClr val="accent6">
                        <a:lumMod val="60000"/>
                        <a:lumOff val="40000"/>
                      </a:schemeClr>
                    </a:solidFill>
                  </a:tcPr>
                </a:tc>
                <a:tc rowSpan="2">
                  <a:txBody>
                    <a:bodyPr/>
                    <a:lstStyle/>
                    <a:p>
                      <a:pPr algn="ctr"/>
                      <a:r>
                        <a:rPr lang="en-US" sz="2000" kern="1200" dirty="0">
                          <a:solidFill>
                            <a:schemeClr val="dk1"/>
                          </a:solidFill>
                          <a:effectLst/>
                          <a:latin typeface="+mn-lt"/>
                          <a:ea typeface="+mn-ea"/>
                          <a:cs typeface="+mn-cs"/>
                        </a:rPr>
                        <a:t>1: Agriculture and food processing</a:t>
                      </a:r>
                      <a:endParaRPr lang="it-IT" sz="2000" dirty="0"/>
                    </a:p>
                  </a:txBody>
                  <a:tcPr anchor="ctr">
                    <a:solidFill>
                      <a:schemeClr val="accent6">
                        <a:lumMod val="20000"/>
                        <a:lumOff val="80000"/>
                      </a:schemeClr>
                    </a:solidFill>
                  </a:tcPr>
                </a:tc>
                <a:extLst>
                  <a:ext uri="{0D108BD9-81ED-4DB2-BD59-A6C34878D82A}">
                    <a16:rowId xmlns:a16="http://schemas.microsoft.com/office/drawing/2014/main" xmlns="" val="10001"/>
                  </a:ext>
                </a:extLst>
              </a:tr>
              <a:tr h="695950">
                <a:tc>
                  <a:txBody>
                    <a:bodyPr/>
                    <a:lstStyle/>
                    <a:p>
                      <a:r>
                        <a:rPr lang="en-US" sz="2000" kern="1200" dirty="0">
                          <a:solidFill>
                            <a:schemeClr val="dk1"/>
                          </a:solidFill>
                          <a:effectLst/>
                          <a:latin typeface="+mn-lt"/>
                          <a:ea typeface="+mn-ea"/>
                          <a:cs typeface="+mn-cs"/>
                        </a:rPr>
                        <a:t>2. Food production systems (organic, integrated, classic, hydroponic, soil based, vertical systems, rooftops, </a:t>
                      </a:r>
                      <a:r>
                        <a:rPr lang="en-US" sz="2000" kern="1200" dirty="0" err="1">
                          <a:solidFill>
                            <a:schemeClr val="dk1"/>
                          </a:solidFill>
                          <a:effectLst/>
                          <a:latin typeface="+mn-lt"/>
                          <a:ea typeface="+mn-ea"/>
                          <a:cs typeface="+mn-cs"/>
                        </a:rPr>
                        <a:t>etc</a:t>
                      </a:r>
                      <a:r>
                        <a:rPr lang="en-US" sz="2000" kern="1200" dirty="0">
                          <a:solidFill>
                            <a:schemeClr val="dk1"/>
                          </a:solidFill>
                          <a:effectLst/>
                          <a:latin typeface="+mn-lt"/>
                          <a:ea typeface="+mn-ea"/>
                          <a:cs typeface="+mn-cs"/>
                        </a:rPr>
                        <a:t>)</a:t>
                      </a:r>
                      <a:endParaRPr lang="it-IT" sz="2000" dirty="0"/>
                    </a:p>
                  </a:txBody>
                  <a:tcPr>
                    <a:solidFill>
                      <a:schemeClr val="accent6">
                        <a:lumMod val="60000"/>
                        <a:lumOff val="40000"/>
                      </a:schemeClr>
                    </a:solidFill>
                  </a:tcPr>
                </a:tc>
                <a:tc vMerge="1">
                  <a:txBody>
                    <a:bodyPr/>
                    <a:lstStyle/>
                    <a:p>
                      <a:pPr algn="ctr"/>
                      <a:endParaRPr lang="it-IT" dirty="0"/>
                    </a:p>
                  </a:txBody>
                  <a:tcPr anchor="ctr"/>
                </a:tc>
                <a:extLst>
                  <a:ext uri="{0D108BD9-81ED-4DB2-BD59-A6C34878D82A}">
                    <a16:rowId xmlns:a16="http://schemas.microsoft.com/office/drawing/2014/main" xmlns="" val="10002"/>
                  </a:ext>
                </a:extLst>
              </a:tr>
              <a:tr h="13011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2000" dirty="0"/>
                        <a:t>3.</a:t>
                      </a:r>
                      <a:r>
                        <a:rPr lang="it-IT" sz="2000" baseline="0" dirty="0"/>
                        <a:t> </a:t>
                      </a:r>
                      <a:r>
                        <a:rPr lang="en-US" sz="2000" kern="1200" dirty="0">
                          <a:solidFill>
                            <a:schemeClr val="dk1"/>
                          </a:solidFill>
                          <a:effectLst/>
                          <a:latin typeface="+mn-lt"/>
                          <a:ea typeface="+mn-ea"/>
                          <a:cs typeface="+mn-cs"/>
                        </a:rPr>
                        <a:t>UA Entrepreneurship: Societal demands and business models (developing and implementing (urban) customer demands, business plans, marketing, financing, networking, communication, UA management, etc.)</a:t>
                      </a:r>
                      <a:endParaRPr lang="it-IT" sz="2000" kern="1200" dirty="0">
                        <a:solidFill>
                          <a:schemeClr val="dk1"/>
                        </a:solidFill>
                        <a:effectLst/>
                        <a:latin typeface="+mn-lt"/>
                        <a:ea typeface="+mn-ea"/>
                        <a:cs typeface="+mn-cs"/>
                      </a:endParaRPr>
                    </a:p>
                  </a:txBody>
                  <a:tcPr>
                    <a:solidFill>
                      <a:schemeClr val="accent4">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effectLst/>
                          <a:latin typeface="+mn-lt"/>
                          <a:ea typeface="+mn-ea"/>
                          <a:cs typeface="+mn-cs"/>
                        </a:rPr>
                        <a:t>2: Business, management and networking</a:t>
                      </a:r>
                      <a:endParaRPr lang="it-IT" sz="2000" kern="1200" dirty="0">
                        <a:solidFill>
                          <a:schemeClr val="dk1"/>
                        </a:solidFill>
                        <a:effectLst/>
                        <a:latin typeface="+mn-lt"/>
                        <a:ea typeface="+mn-ea"/>
                        <a:cs typeface="+mn-cs"/>
                      </a:endParaRPr>
                    </a:p>
                    <a:p>
                      <a:pPr algn="ctr"/>
                      <a:endParaRPr lang="it-IT" sz="2000" dirty="0"/>
                    </a:p>
                  </a:txBody>
                  <a:tcPr anchor="ctr">
                    <a:solidFill>
                      <a:schemeClr val="accent4">
                        <a:lumMod val="20000"/>
                        <a:lumOff val="80000"/>
                      </a:schemeClr>
                    </a:solidFill>
                  </a:tcPr>
                </a:tc>
                <a:extLst>
                  <a:ext uri="{0D108BD9-81ED-4DB2-BD59-A6C34878D82A}">
                    <a16:rowId xmlns:a16="http://schemas.microsoft.com/office/drawing/2014/main" xmlns="" val="10003"/>
                  </a:ext>
                </a:extLst>
              </a:tr>
              <a:tr h="990758">
                <a:tc>
                  <a:txBody>
                    <a:bodyPr/>
                    <a:lstStyle/>
                    <a:p>
                      <a:r>
                        <a:rPr lang="it-IT" sz="2000" dirty="0"/>
                        <a:t>4. </a:t>
                      </a:r>
                      <a:r>
                        <a:rPr lang="en-US" sz="2000" kern="1200" dirty="0">
                          <a:solidFill>
                            <a:schemeClr val="dk1"/>
                          </a:solidFill>
                          <a:effectLst/>
                          <a:latin typeface="+mn-lt"/>
                          <a:ea typeface="+mn-ea"/>
                          <a:cs typeface="+mn-cs"/>
                        </a:rPr>
                        <a:t>Urban planning and resources (UA-architecture, urban energy efficiency, ecology, resources and waste management, </a:t>
                      </a:r>
                      <a:r>
                        <a:rPr lang="en-US" sz="2000" kern="1200" dirty="0" err="1">
                          <a:solidFill>
                            <a:schemeClr val="dk1"/>
                          </a:solidFill>
                          <a:effectLst/>
                          <a:latin typeface="+mn-lt"/>
                          <a:ea typeface="+mn-ea"/>
                          <a:cs typeface="+mn-cs"/>
                        </a:rPr>
                        <a:t>etc</a:t>
                      </a:r>
                      <a:r>
                        <a:rPr lang="en-US" sz="2000" kern="1200" dirty="0">
                          <a:solidFill>
                            <a:schemeClr val="dk1"/>
                          </a:solidFill>
                          <a:effectLst/>
                          <a:latin typeface="+mn-lt"/>
                          <a:ea typeface="+mn-ea"/>
                          <a:cs typeface="+mn-cs"/>
                        </a:rPr>
                        <a:t>)</a:t>
                      </a:r>
                      <a:endParaRPr lang="it-IT" sz="2000" dirty="0"/>
                    </a:p>
                  </a:txBody>
                  <a:tcP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effectLst/>
                          <a:latin typeface="+mn-lt"/>
                          <a:ea typeface="+mn-ea"/>
                          <a:cs typeface="+mn-cs"/>
                        </a:rPr>
                        <a:t>3: Urban planning, ecology, energy efficiency</a:t>
                      </a:r>
                      <a:endParaRPr lang="it-IT" sz="2000" kern="1200" dirty="0">
                        <a:solidFill>
                          <a:schemeClr val="dk1"/>
                        </a:solidFill>
                        <a:effectLst/>
                        <a:latin typeface="+mn-lt"/>
                        <a:ea typeface="+mn-ea"/>
                        <a:cs typeface="+mn-cs"/>
                      </a:endParaRPr>
                    </a:p>
                    <a:p>
                      <a:pPr algn="ctr"/>
                      <a:endParaRPr lang="it-IT" sz="2000" dirty="0"/>
                    </a:p>
                  </a:txBody>
                  <a:tcPr anchor="ctr">
                    <a:solidFill>
                      <a:schemeClr val="accent2">
                        <a:lumMod val="20000"/>
                        <a:lumOff val="80000"/>
                      </a:schemeClr>
                    </a:solidFill>
                  </a:tcPr>
                </a:tc>
                <a:extLst>
                  <a:ext uri="{0D108BD9-81ED-4DB2-BD59-A6C34878D82A}">
                    <a16:rowId xmlns:a16="http://schemas.microsoft.com/office/drawing/2014/main" xmlns="" val="10004"/>
                  </a:ext>
                </a:extLst>
              </a:tr>
              <a:tr h="1603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2000" dirty="0"/>
                        <a:t>5.</a:t>
                      </a:r>
                      <a:r>
                        <a:rPr lang="en-US" sz="2000" kern="1200" baseline="0" dirty="0">
                          <a:solidFill>
                            <a:schemeClr val="dk1"/>
                          </a:solidFill>
                          <a:effectLst/>
                          <a:latin typeface="+mn-lt"/>
                          <a:ea typeface="+mn-ea"/>
                          <a:cs typeface="+mn-cs"/>
                        </a:rPr>
                        <a:t> </a:t>
                      </a:r>
                      <a:r>
                        <a:rPr lang="en-US" sz="2000" kern="1200" dirty="0">
                          <a:solidFill>
                            <a:schemeClr val="dk1"/>
                          </a:solidFill>
                          <a:effectLst/>
                          <a:latin typeface="+mn-lt"/>
                          <a:ea typeface="+mn-ea"/>
                          <a:cs typeface="+mn-cs"/>
                        </a:rPr>
                        <a:t>Use of technologies and ICT in UA (micro controllers design and use, modern technologies in UA, use of software and app in monitoring of UA production, processing, marketing, and networking, etc.)</a:t>
                      </a:r>
                      <a:endParaRPr lang="it-IT" sz="2000" kern="1200" dirty="0">
                        <a:solidFill>
                          <a:schemeClr val="dk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effectLst/>
                          <a:latin typeface="+mn-lt"/>
                          <a:ea typeface="+mn-ea"/>
                          <a:cs typeface="+mn-cs"/>
                        </a:rPr>
                        <a:t>4: ICT and technologies </a:t>
                      </a:r>
                      <a:endParaRPr lang="it-IT" sz="2000" kern="1200" dirty="0">
                        <a:solidFill>
                          <a:schemeClr val="dk1"/>
                        </a:solidFill>
                        <a:effectLst/>
                        <a:latin typeface="+mn-lt"/>
                        <a:ea typeface="+mn-ea"/>
                        <a:cs typeface="+mn-cs"/>
                      </a:endParaRPr>
                    </a:p>
                    <a:p>
                      <a:pPr algn="ctr"/>
                      <a:endParaRPr lang="it-IT" sz="2000" dirty="0"/>
                    </a:p>
                  </a:txBody>
                  <a:tcPr anchor="ctr"/>
                </a:tc>
                <a:extLst>
                  <a:ext uri="{0D108BD9-81ED-4DB2-BD59-A6C34878D82A}">
                    <a16:rowId xmlns:a16="http://schemas.microsoft.com/office/drawing/2014/main" xmlns="" val="10005"/>
                  </a:ext>
                </a:extLst>
              </a:tr>
            </a:tbl>
          </a:graphicData>
        </a:graphic>
      </p:graphicFrame>
      <p:sp>
        <p:nvSpPr>
          <p:cNvPr id="6" name="CasellaDiTesto 5">
            <a:extLst>
              <a:ext uri="{FF2B5EF4-FFF2-40B4-BE49-F238E27FC236}">
                <a16:creationId xmlns:a16="http://schemas.microsoft.com/office/drawing/2014/main" xmlns="" id="{4A0E2B87-DF28-BA46-99A6-EB328909288F}"/>
              </a:ext>
            </a:extLst>
          </p:cNvPr>
          <p:cNvSpPr txBox="1"/>
          <p:nvPr/>
        </p:nvSpPr>
        <p:spPr>
          <a:xfrm>
            <a:off x="1563714" y="0"/>
            <a:ext cx="10628285" cy="830997"/>
          </a:xfrm>
          <a:prstGeom prst="rect">
            <a:avLst/>
          </a:prstGeom>
          <a:noFill/>
        </p:spPr>
        <p:txBody>
          <a:bodyPr wrap="square" rtlCol="0">
            <a:spAutoFit/>
          </a:bodyPr>
          <a:lstStyle/>
          <a:p>
            <a:r>
              <a:rPr lang="it-IT" sz="4800" dirty="0" err="1">
                <a:solidFill>
                  <a:srgbClr val="FF0000"/>
                </a:solidFill>
              </a:rPr>
              <a:t>Study</a:t>
            </a:r>
            <a:r>
              <a:rPr lang="it-IT" sz="4800" dirty="0">
                <a:solidFill>
                  <a:srgbClr val="FF0000"/>
                </a:solidFill>
              </a:rPr>
              <a:t> Content: 5 </a:t>
            </a:r>
            <a:r>
              <a:rPr lang="it-IT" sz="4800" dirty="0" err="1">
                <a:solidFill>
                  <a:srgbClr val="FF0000"/>
                </a:solidFill>
              </a:rPr>
              <a:t>modules</a:t>
            </a:r>
            <a:r>
              <a:rPr lang="it-IT" sz="4800" dirty="0">
                <a:solidFill>
                  <a:srgbClr val="FF0000"/>
                </a:solidFill>
              </a:rPr>
              <a:t>…</a:t>
            </a:r>
          </a:p>
        </p:txBody>
      </p:sp>
    </p:spTree>
    <p:extLst>
      <p:ext uri="{BB962C8B-B14F-4D97-AF65-F5344CB8AC3E}">
        <p14:creationId xmlns:p14="http://schemas.microsoft.com/office/powerpoint/2010/main" xmlns="" val="2606386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xmlns="" val="33689231"/>
              </p:ext>
            </p:extLst>
          </p:nvPr>
        </p:nvGraphicFramePr>
        <p:xfrm>
          <a:off x="0" y="1235588"/>
          <a:ext cx="9710941" cy="5608320"/>
        </p:xfrm>
        <a:graphic>
          <a:graphicData uri="http://schemas.openxmlformats.org/drawingml/2006/table">
            <a:tbl>
              <a:tblPr firstRow="1" bandRow="1">
                <a:tableStyleId>{5C22544A-7EE6-4342-B048-85BDC9FD1C3A}</a:tableStyleId>
              </a:tblPr>
              <a:tblGrid>
                <a:gridCol w="6589918">
                  <a:extLst>
                    <a:ext uri="{9D8B030D-6E8A-4147-A177-3AD203B41FA5}">
                      <a16:colId xmlns:a16="http://schemas.microsoft.com/office/drawing/2014/main" xmlns="" val="20000"/>
                    </a:ext>
                  </a:extLst>
                </a:gridCol>
                <a:gridCol w="3121023">
                  <a:extLst>
                    <a:ext uri="{9D8B030D-6E8A-4147-A177-3AD203B41FA5}">
                      <a16:colId xmlns:a16="http://schemas.microsoft.com/office/drawing/2014/main" xmlns="" val="20001"/>
                    </a:ext>
                  </a:extLst>
                </a:gridCol>
              </a:tblGrid>
              <a:tr h="411755">
                <a:tc>
                  <a:txBody>
                    <a:bodyPr/>
                    <a:lstStyle/>
                    <a:p>
                      <a:pPr algn="ctr"/>
                      <a:r>
                        <a:rPr lang="it-IT" sz="3200" b="0" dirty="0" err="1">
                          <a:solidFill>
                            <a:schemeClr val="tx1"/>
                          </a:solidFill>
                        </a:rPr>
                        <a:t>Modules</a:t>
                      </a:r>
                      <a:endParaRPr lang="it-IT" sz="3200" b="0" dirty="0">
                        <a:solidFill>
                          <a:schemeClr val="tx1"/>
                        </a:solidFill>
                      </a:endParaRPr>
                    </a:p>
                  </a:txBody>
                  <a:tcPr>
                    <a:solidFill>
                      <a:schemeClr val="bg1">
                        <a:lumMod val="95000"/>
                      </a:schemeClr>
                    </a:solidFill>
                  </a:tcPr>
                </a:tc>
                <a:tc>
                  <a:txBody>
                    <a:bodyPr/>
                    <a:lstStyle/>
                    <a:p>
                      <a:pPr algn="ctr"/>
                      <a:r>
                        <a:rPr lang="it-IT" sz="3200" b="0" dirty="0" err="1">
                          <a:solidFill>
                            <a:schemeClr val="tx1"/>
                          </a:solidFill>
                        </a:rPr>
                        <a:t>Modes</a:t>
                      </a:r>
                      <a:endParaRPr lang="it-IT" sz="3200" b="0" dirty="0">
                        <a:solidFill>
                          <a:schemeClr val="tx1"/>
                        </a:solidFill>
                      </a:endParaRPr>
                    </a:p>
                  </a:txBody>
                  <a:tcPr>
                    <a:solidFill>
                      <a:schemeClr val="bg1">
                        <a:lumMod val="95000"/>
                      </a:schemeClr>
                    </a:solidFill>
                  </a:tcPr>
                </a:tc>
                <a:extLst>
                  <a:ext uri="{0D108BD9-81ED-4DB2-BD59-A6C34878D82A}">
                    <a16:rowId xmlns:a16="http://schemas.microsoft.com/office/drawing/2014/main" xmlns="" val="10000"/>
                  </a:ext>
                </a:extLst>
              </a:tr>
              <a:tr h="358353">
                <a:tc>
                  <a:txBody>
                    <a:bodyPr/>
                    <a:lstStyle/>
                    <a:p>
                      <a:r>
                        <a:rPr lang="it-IT" sz="2000" dirty="0"/>
                        <a:t>1. </a:t>
                      </a:r>
                      <a:r>
                        <a:rPr lang="en-US" sz="2000" kern="1200" dirty="0">
                          <a:solidFill>
                            <a:schemeClr val="dk1"/>
                          </a:solidFill>
                          <a:effectLst/>
                          <a:latin typeface="+mn-lt"/>
                          <a:ea typeface="+mn-ea"/>
                          <a:cs typeface="+mn-cs"/>
                        </a:rPr>
                        <a:t>Introduction to UA (history, origin, definition,</a:t>
                      </a:r>
                      <a:r>
                        <a:rPr lang="en-US" sz="2000" kern="1200" baseline="0" dirty="0">
                          <a:solidFill>
                            <a:schemeClr val="dk1"/>
                          </a:solidFill>
                          <a:effectLst/>
                          <a:latin typeface="+mn-lt"/>
                          <a:ea typeface="+mn-ea"/>
                          <a:cs typeface="+mn-cs"/>
                        </a:rPr>
                        <a:t> </a:t>
                      </a:r>
                      <a:r>
                        <a:rPr lang="en-US" sz="2000" kern="1200" baseline="0" dirty="0" err="1">
                          <a:solidFill>
                            <a:schemeClr val="dk1"/>
                          </a:solidFill>
                          <a:effectLst/>
                          <a:latin typeface="+mn-lt"/>
                          <a:ea typeface="+mn-ea"/>
                          <a:cs typeface="+mn-cs"/>
                        </a:rPr>
                        <a:t>tipologies</a:t>
                      </a:r>
                      <a:r>
                        <a:rPr lang="en-US" sz="2000" kern="1200" dirty="0">
                          <a:solidFill>
                            <a:schemeClr val="dk1"/>
                          </a:solidFill>
                          <a:effectLst/>
                          <a:latin typeface="+mn-lt"/>
                          <a:ea typeface="+mn-ea"/>
                          <a:cs typeface="+mn-cs"/>
                        </a:rPr>
                        <a:t>)</a:t>
                      </a:r>
                      <a:endParaRPr lang="it-IT" sz="2000" dirty="0"/>
                    </a:p>
                  </a:txBody>
                  <a:tcPr>
                    <a:solidFill>
                      <a:schemeClr val="accent6">
                        <a:lumMod val="60000"/>
                        <a:lumOff val="40000"/>
                      </a:schemeClr>
                    </a:solidFill>
                  </a:tcPr>
                </a:tc>
                <a:tc rowSpan="2">
                  <a:txBody>
                    <a:bodyPr/>
                    <a:lstStyle/>
                    <a:p>
                      <a:pPr algn="ctr"/>
                      <a:r>
                        <a:rPr lang="en-US" sz="2000" kern="1200" dirty="0">
                          <a:solidFill>
                            <a:schemeClr val="dk1"/>
                          </a:solidFill>
                          <a:effectLst/>
                          <a:latin typeface="+mn-lt"/>
                          <a:ea typeface="+mn-ea"/>
                          <a:cs typeface="+mn-cs"/>
                        </a:rPr>
                        <a:t>Basic</a:t>
                      </a:r>
                      <a:endParaRPr lang="it-IT" sz="2000" dirty="0"/>
                    </a:p>
                  </a:txBody>
                  <a:tcPr anchor="ctr">
                    <a:solidFill>
                      <a:schemeClr val="accent6">
                        <a:lumMod val="20000"/>
                        <a:lumOff val="80000"/>
                      </a:schemeClr>
                    </a:solidFill>
                  </a:tcPr>
                </a:tc>
                <a:extLst>
                  <a:ext uri="{0D108BD9-81ED-4DB2-BD59-A6C34878D82A}">
                    <a16:rowId xmlns:a16="http://schemas.microsoft.com/office/drawing/2014/main" xmlns="" val="10001"/>
                  </a:ext>
                </a:extLst>
              </a:tr>
              <a:tr h="627117">
                <a:tc>
                  <a:txBody>
                    <a:bodyPr/>
                    <a:lstStyle/>
                    <a:p>
                      <a:r>
                        <a:rPr lang="en-US" sz="2000" kern="1200" dirty="0">
                          <a:solidFill>
                            <a:schemeClr val="dk1"/>
                          </a:solidFill>
                          <a:effectLst/>
                          <a:latin typeface="+mn-lt"/>
                          <a:ea typeface="+mn-ea"/>
                          <a:cs typeface="+mn-cs"/>
                        </a:rPr>
                        <a:t>2. Food production systems (organic, integrated, classic, hydroponic, soil based, vertical systems, rooftops, </a:t>
                      </a:r>
                      <a:r>
                        <a:rPr lang="en-US" sz="2000" kern="1200" dirty="0" err="1">
                          <a:solidFill>
                            <a:schemeClr val="dk1"/>
                          </a:solidFill>
                          <a:effectLst/>
                          <a:latin typeface="+mn-lt"/>
                          <a:ea typeface="+mn-ea"/>
                          <a:cs typeface="+mn-cs"/>
                        </a:rPr>
                        <a:t>etc</a:t>
                      </a:r>
                      <a:r>
                        <a:rPr lang="en-US" sz="2000" kern="1200" dirty="0">
                          <a:solidFill>
                            <a:schemeClr val="dk1"/>
                          </a:solidFill>
                          <a:effectLst/>
                          <a:latin typeface="+mn-lt"/>
                          <a:ea typeface="+mn-ea"/>
                          <a:cs typeface="+mn-cs"/>
                        </a:rPr>
                        <a:t>)</a:t>
                      </a:r>
                      <a:endParaRPr lang="it-IT" sz="2000" dirty="0"/>
                    </a:p>
                  </a:txBody>
                  <a:tcPr>
                    <a:solidFill>
                      <a:schemeClr val="accent6">
                        <a:lumMod val="60000"/>
                        <a:lumOff val="40000"/>
                      </a:schemeClr>
                    </a:solidFill>
                  </a:tcPr>
                </a:tc>
                <a:tc vMerge="1">
                  <a:txBody>
                    <a:bodyPr/>
                    <a:lstStyle/>
                    <a:p>
                      <a:pPr algn="ctr"/>
                      <a:endParaRPr lang="it-IT" dirty="0"/>
                    </a:p>
                  </a:txBody>
                  <a:tcPr anchor="ctr"/>
                </a:tc>
                <a:extLst>
                  <a:ext uri="{0D108BD9-81ED-4DB2-BD59-A6C34878D82A}">
                    <a16:rowId xmlns:a16="http://schemas.microsoft.com/office/drawing/2014/main" xmlns="" val="10002"/>
                  </a:ext>
                </a:extLst>
              </a:tr>
              <a:tr h="12483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2000" dirty="0"/>
                        <a:t>3.</a:t>
                      </a:r>
                      <a:r>
                        <a:rPr lang="it-IT" sz="2000" baseline="0" dirty="0"/>
                        <a:t> </a:t>
                      </a:r>
                      <a:r>
                        <a:rPr lang="en-US" sz="2000" kern="1200" dirty="0">
                          <a:solidFill>
                            <a:schemeClr val="dk1"/>
                          </a:solidFill>
                          <a:effectLst/>
                          <a:latin typeface="+mn-lt"/>
                          <a:ea typeface="+mn-ea"/>
                          <a:cs typeface="+mn-cs"/>
                        </a:rPr>
                        <a:t>UA Entrepreneurship: Societal demands and business models (developing and implementing (urban) customer demands, business plans, marketing, financing, networking, communication, UA management, etc.)</a:t>
                      </a:r>
                      <a:endParaRPr lang="it-IT" sz="2000" kern="1200" dirty="0">
                        <a:solidFill>
                          <a:schemeClr val="dk1"/>
                        </a:solidFill>
                        <a:effectLst/>
                        <a:latin typeface="+mn-lt"/>
                        <a:ea typeface="+mn-ea"/>
                        <a:cs typeface="+mn-cs"/>
                      </a:endParaRPr>
                    </a:p>
                  </a:txBody>
                  <a:tcPr>
                    <a:solidFill>
                      <a:schemeClr val="accent4">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effectLst/>
                          <a:latin typeface="+mn-lt"/>
                          <a:ea typeface="+mn-ea"/>
                          <a:cs typeface="+mn-cs"/>
                        </a:rPr>
                        <a:t>Basic</a:t>
                      </a:r>
                      <a:r>
                        <a:rPr lang="en-US" sz="2000" kern="1200" baseline="0" dirty="0">
                          <a:solidFill>
                            <a:schemeClr val="dk1"/>
                          </a:solidFill>
                          <a:effectLst/>
                          <a:latin typeface="+mn-lt"/>
                          <a:ea typeface="+mn-ea"/>
                          <a:cs typeface="+mn-cs"/>
                        </a:rPr>
                        <a:t> &amp; Advanced</a:t>
                      </a:r>
                      <a:endParaRPr lang="it-IT" sz="2000" kern="1200" dirty="0">
                        <a:solidFill>
                          <a:schemeClr val="dk1"/>
                        </a:solidFill>
                        <a:effectLst/>
                        <a:latin typeface="+mn-lt"/>
                        <a:ea typeface="+mn-ea"/>
                        <a:cs typeface="+mn-cs"/>
                      </a:endParaRPr>
                    </a:p>
                    <a:p>
                      <a:pPr algn="ctr"/>
                      <a:endParaRPr lang="it-IT" sz="2000" dirty="0"/>
                    </a:p>
                  </a:txBody>
                  <a:tcPr anchor="ctr">
                    <a:solidFill>
                      <a:schemeClr val="accent4">
                        <a:lumMod val="20000"/>
                        <a:lumOff val="80000"/>
                      </a:schemeClr>
                    </a:solidFill>
                  </a:tcPr>
                </a:tc>
                <a:extLst>
                  <a:ext uri="{0D108BD9-81ED-4DB2-BD59-A6C34878D82A}">
                    <a16:rowId xmlns:a16="http://schemas.microsoft.com/office/drawing/2014/main" xmlns="" val="10003"/>
                  </a:ext>
                </a:extLst>
              </a:tr>
              <a:tr h="627117">
                <a:tc>
                  <a:txBody>
                    <a:bodyPr/>
                    <a:lstStyle/>
                    <a:p>
                      <a:r>
                        <a:rPr lang="it-IT" sz="2000" dirty="0"/>
                        <a:t>4. </a:t>
                      </a:r>
                      <a:r>
                        <a:rPr lang="en-US" sz="2000" kern="1200" dirty="0">
                          <a:solidFill>
                            <a:schemeClr val="dk1"/>
                          </a:solidFill>
                          <a:effectLst/>
                          <a:latin typeface="+mn-lt"/>
                          <a:ea typeface="+mn-ea"/>
                          <a:cs typeface="+mn-cs"/>
                        </a:rPr>
                        <a:t>Urban planning and resources (UA-architecture, urban energy efficiency, ecology, resources and waste management, </a:t>
                      </a:r>
                      <a:r>
                        <a:rPr lang="en-US" sz="2000" kern="1200" dirty="0" err="1">
                          <a:solidFill>
                            <a:schemeClr val="dk1"/>
                          </a:solidFill>
                          <a:effectLst/>
                          <a:latin typeface="+mn-lt"/>
                          <a:ea typeface="+mn-ea"/>
                          <a:cs typeface="+mn-cs"/>
                        </a:rPr>
                        <a:t>etc</a:t>
                      </a:r>
                      <a:r>
                        <a:rPr lang="en-US" sz="2000" kern="1200" dirty="0">
                          <a:solidFill>
                            <a:schemeClr val="dk1"/>
                          </a:solidFill>
                          <a:effectLst/>
                          <a:latin typeface="+mn-lt"/>
                          <a:ea typeface="+mn-ea"/>
                          <a:cs typeface="+mn-cs"/>
                        </a:rPr>
                        <a:t>)</a:t>
                      </a:r>
                      <a:endParaRPr lang="it-IT" sz="2000" dirty="0"/>
                    </a:p>
                  </a:txBody>
                  <a:tcPr>
                    <a:solidFill>
                      <a:schemeClr val="accent2">
                        <a:lumMod val="60000"/>
                        <a:lumOff val="4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effectLst/>
                          <a:latin typeface="+mn-lt"/>
                          <a:ea typeface="+mn-ea"/>
                          <a:cs typeface="+mn-cs"/>
                        </a:rPr>
                        <a:t>Basic</a:t>
                      </a:r>
                      <a:r>
                        <a:rPr lang="en-US" sz="2000" kern="1200" baseline="0" dirty="0">
                          <a:solidFill>
                            <a:schemeClr val="dk1"/>
                          </a:solidFill>
                          <a:effectLst/>
                          <a:latin typeface="+mn-lt"/>
                          <a:ea typeface="+mn-ea"/>
                          <a:cs typeface="+mn-cs"/>
                        </a:rPr>
                        <a:t> &amp; Advanced</a:t>
                      </a:r>
                      <a:endParaRPr lang="it-IT" sz="2000" kern="1200" dirty="0">
                        <a:solidFill>
                          <a:schemeClr val="dk1"/>
                        </a:solidFill>
                        <a:effectLst/>
                        <a:latin typeface="+mn-lt"/>
                        <a:ea typeface="+mn-ea"/>
                        <a:cs typeface="+mn-cs"/>
                      </a:endParaRPr>
                    </a:p>
                    <a:p>
                      <a:pPr algn="ctr"/>
                      <a:endParaRPr lang="it-IT" sz="2000" dirty="0"/>
                    </a:p>
                  </a:txBody>
                  <a:tcPr anchor="ctr">
                    <a:solidFill>
                      <a:schemeClr val="accent2">
                        <a:lumMod val="20000"/>
                        <a:lumOff val="80000"/>
                      </a:schemeClr>
                    </a:solidFill>
                  </a:tcPr>
                </a:tc>
                <a:extLst>
                  <a:ext uri="{0D108BD9-81ED-4DB2-BD59-A6C34878D82A}">
                    <a16:rowId xmlns:a16="http://schemas.microsoft.com/office/drawing/2014/main" xmlns="" val="10004"/>
                  </a:ext>
                </a:extLst>
              </a:tr>
              <a:tr h="117397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2000" dirty="0"/>
                        <a:t>5.</a:t>
                      </a:r>
                      <a:r>
                        <a:rPr lang="en-US" sz="2000" kern="1200" baseline="0" dirty="0">
                          <a:solidFill>
                            <a:schemeClr val="dk1"/>
                          </a:solidFill>
                          <a:effectLst/>
                          <a:latin typeface="+mn-lt"/>
                          <a:ea typeface="+mn-ea"/>
                          <a:cs typeface="+mn-cs"/>
                        </a:rPr>
                        <a:t> </a:t>
                      </a:r>
                      <a:r>
                        <a:rPr lang="en-US" sz="2000" kern="1200" dirty="0">
                          <a:solidFill>
                            <a:schemeClr val="dk1"/>
                          </a:solidFill>
                          <a:effectLst/>
                          <a:latin typeface="+mn-lt"/>
                          <a:ea typeface="+mn-ea"/>
                          <a:cs typeface="+mn-cs"/>
                        </a:rPr>
                        <a:t>Use of technologies and ICT in UA (micro controllers design and use, modern technologies in UA, use of software and app in monitoring of UA production, processing, marketing, and networking, etc.)</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2000" kern="1200" dirty="0">
                        <a:solidFill>
                          <a:schemeClr val="dk1"/>
                        </a:solidFill>
                        <a:effectLst/>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a:solidFill>
                            <a:schemeClr val="dk1"/>
                          </a:solidFill>
                          <a:effectLst/>
                          <a:latin typeface="+mn-lt"/>
                          <a:ea typeface="+mn-ea"/>
                          <a:cs typeface="+mn-cs"/>
                        </a:rPr>
                        <a:t>Basic</a:t>
                      </a:r>
                      <a:r>
                        <a:rPr lang="en-US" sz="2000" kern="1200" baseline="0" dirty="0">
                          <a:solidFill>
                            <a:schemeClr val="dk1"/>
                          </a:solidFill>
                          <a:effectLst/>
                          <a:latin typeface="+mn-lt"/>
                          <a:ea typeface="+mn-ea"/>
                          <a:cs typeface="+mn-cs"/>
                        </a:rPr>
                        <a:t> &amp; Advanced</a:t>
                      </a:r>
                      <a:endParaRPr lang="it-IT" sz="2000" kern="1200" dirty="0">
                        <a:solidFill>
                          <a:schemeClr val="dk1"/>
                        </a:solidFill>
                        <a:effectLst/>
                        <a:latin typeface="+mn-lt"/>
                        <a:ea typeface="+mn-ea"/>
                        <a:cs typeface="+mn-cs"/>
                      </a:endParaRPr>
                    </a:p>
                    <a:p>
                      <a:pPr algn="ctr"/>
                      <a:endParaRPr lang="it-IT" sz="2000" dirty="0"/>
                    </a:p>
                  </a:txBody>
                  <a:tcPr anchor="ctr"/>
                </a:tc>
                <a:extLst>
                  <a:ext uri="{0D108BD9-81ED-4DB2-BD59-A6C34878D82A}">
                    <a16:rowId xmlns:a16="http://schemas.microsoft.com/office/drawing/2014/main" xmlns="" val="10005"/>
                  </a:ext>
                </a:extLst>
              </a:tr>
            </a:tbl>
          </a:graphicData>
        </a:graphic>
      </p:graphicFrame>
      <p:sp>
        <p:nvSpPr>
          <p:cNvPr id="2" name="CasellaDiTesto 1"/>
          <p:cNvSpPr txBox="1"/>
          <p:nvPr/>
        </p:nvSpPr>
        <p:spPr>
          <a:xfrm>
            <a:off x="9710941" y="1774685"/>
            <a:ext cx="2481059" cy="3785652"/>
          </a:xfrm>
          <a:prstGeom prst="rect">
            <a:avLst/>
          </a:prstGeom>
          <a:noFill/>
        </p:spPr>
        <p:txBody>
          <a:bodyPr wrap="square" rtlCol="0">
            <a:spAutoFit/>
          </a:bodyPr>
          <a:lstStyle/>
          <a:p>
            <a:r>
              <a:rPr lang="en-GB" sz="2400" b="1" dirty="0"/>
              <a:t>Basic mode</a:t>
            </a:r>
            <a:r>
              <a:rPr lang="en-GB" sz="2400" dirty="0"/>
              <a:t>: theoretical education</a:t>
            </a:r>
          </a:p>
          <a:p>
            <a:endParaRPr lang="en-GB" sz="2400" dirty="0"/>
          </a:p>
          <a:p>
            <a:r>
              <a:rPr lang="en-GB" sz="2400" b="1" dirty="0"/>
              <a:t>Advanced mode</a:t>
            </a:r>
            <a:r>
              <a:rPr lang="en-GB" sz="2400" dirty="0"/>
              <a:t>: Problem Based Learning system (PBL) and Experiential Learning (EL)</a:t>
            </a:r>
          </a:p>
        </p:txBody>
      </p:sp>
      <p:sp>
        <p:nvSpPr>
          <p:cNvPr id="6" name="CasellaDiTesto 5">
            <a:extLst>
              <a:ext uri="{FF2B5EF4-FFF2-40B4-BE49-F238E27FC236}">
                <a16:creationId xmlns:a16="http://schemas.microsoft.com/office/drawing/2014/main" xmlns="" id="{12C85F93-E5AC-EE4C-BD42-D953A267445C}"/>
              </a:ext>
            </a:extLst>
          </p:cNvPr>
          <p:cNvSpPr txBox="1"/>
          <p:nvPr/>
        </p:nvSpPr>
        <p:spPr>
          <a:xfrm>
            <a:off x="1563714" y="0"/>
            <a:ext cx="10628285" cy="830997"/>
          </a:xfrm>
          <a:prstGeom prst="rect">
            <a:avLst/>
          </a:prstGeom>
          <a:noFill/>
        </p:spPr>
        <p:txBody>
          <a:bodyPr wrap="square" rtlCol="0">
            <a:spAutoFit/>
          </a:bodyPr>
          <a:lstStyle/>
          <a:p>
            <a:r>
              <a:rPr lang="it-IT" sz="4800" dirty="0">
                <a:solidFill>
                  <a:srgbClr val="FF0000"/>
                </a:solidFill>
              </a:rPr>
              <a:t>… and </a:t>
            </a:r>
            <a:r>
              <a:rPr lang="it-IT" sz="4800" dirty="0" err="1">
                <a:solidFill>
                  <a:srgbClr val="FF0000"/>
                </a:solidFill>
              </a:rPr>
              <a:t>learning</a:t>
            </a:r>
            <a:r>
              <a:rPr lang="it-IT" sz="4800" dirty="0">
                <a:solidFill>
                  <a:srgbClr val="FF0000"/>
                </a:solidFill>
              </a:rPr>
              <a:t> </a:t>
            </a:r>
            <a:r>
              <a:rPr lang="it-IT" sz="4800" dirty="0" err="1">
                <a:solidFill>
                  <a:srgbClr val="FF0000"/>
                </a:solidFill>
              </a:rPr>
              <a:t>modules</a:t>
            </a:r>
            <a:endParaRPr lang="it-IT" sz="4800" dirty="0">
              <a:solidFill>
                <a:srgbClr val="FF0000"/>
              </a:solidFill>
            </a:endParaRPr>
          </a:p>
        </p:txBody>
      </p:sp>
    </p:spTree>
    <p:extLst>
      <p:ext uri="{BB962C8B-B14F-4D97-AF65-F5344CB8AC3E}">
        <p14:creationId xmlns:p14="http://schemas.microsoft.com/office/powerpoint/2010/main" xmlns="" val="3443655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xmlns="" id="{C67F0332-20AD-C54B-B6E2-277C5DA7F7CE}"/>
              </a:ext>
            </a:extLst>
          </p:cNvPr>
          <p:cNvSpPr txBox="1"/>
          <p:nvPr/>
        </p:nvSpPr>
        <p:spPr>
          <a:xfrm>
            <a:off x="1563714" y="0"/>
            <a:ext cx="10628285" cy="830997"/>
          </a:xfrm>
          <a:prstGeom prst="rect">
            <a:avLst/>
          </a:prstGeom>
          <a:noFill/>
        </p:spPr>
        <p:txBody>
          <a:bodyPr wrap="square" rtlCol="0">
            <a:spAutoFit/>
          </a:bodyPr>
          <a:lstStyle/>
          <a:p>
            <a:r>
              <a:rPr lang="it-IT" sz="4800" dirty="0">
                <a:solidFill>
                  <a:srgbClr val="FF0000"/>
                </a:solidFill>
              </a:rPr>
              <a:t>WP2 </a:t>
            </a:r>
            <a:r>
              <a:rPr lang="it-IT" sz="4800" dirty="0" err="1">
                <a:solidFill>
                  <a:srgbClr val="FF0000"/>
                </a:solidFill>
              </a:rPr>
              <a:t>Tasks</a:t>
            </a:r>
            <a:endParaRPr lang="it-IT" sz="4800" dirty="0">
              <a:solidFill>
                <a:srgbClr val="FF0000"/>
              </a:solidFill>
            </a:endParaRPr>
          </a:p>
        </p:txBody>
      </p:sp>
      <p:sp>
        <p:nvSpPr>
          <p:cNvPr id="6" name="Segnaposto contenuto 2">
            <a:extLst>
              <a:ext uri="{FF2B5EF4-FFF2-40B4-BE49-F238E27FC236}">
                <a16:creationId xmlns:a16="http://schemas.microsoft.com/office/drawing/2014/main" xmlns="" id="{7892D0D8-65D0-5549-B047-F61DF4A3E41B}"/>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t>1. To </a:t>
            </a:r>
            <a:r>
              <a:rPr lang="en-US" sz="3200" dirty="0">
                <a:solidFill>
                  <a:srgbClr val="00B0F0"/>
                </a:solidFill>
              </a:rPr>
              <a:t>establish expert working groups </a:t>
            </a:r>
            <a:r>
              <a:rPr lang="en-US" sz="3200" dirty="0"/>
              <a:t>for writing curriculum;</a:t>
            </a:r>
            <a:endParaRPr lang="it-IT" sz="3200" dirty="0"/>
          </a:p>
          <a:p>
            <a:pPr marL="0" indent="0">
              <a:buNone/>
            </a:pPr>
            <a:r>
              <a:rPr lang="en-US" sz="3200" dirty="0"/>
              <a:t>2. To </a:t>
            </a:r>
            <a:r>
              <a:rPr lang="en-US" sz="3200" dirty="0">
                <a:solidFill>
                  <a:srgbClr val="00B0F0"/>
                </a:solidFill>
              </a:rPr>
              <a:t>define modules and modes, objectives and learning outcomes </a:t>
            </a:r>
            <a:r>
              <a:rPr lang="en-US" sz="3200" dirty="0"/>
              <a:t>for master study and LLL program within the groups and develop curriculum draft; </a:t>
            </a:r>
            <a:endParaRPr lang="it-IT" sz="3200" dirty="0"/>
          </a:p>
          <a:p>
            <a:pPr marL="0" indent="0">
              <a:buNone/>
            </a:pPr>
            <a:r>
              <a:rPr lang="en-US" sz="3200" dirty="0"/>
              <a:t>3. To </a:t>
            </a:r>
            <a:r>
              <a:rPr lang="en-US" sz="3200" dirty="0">
                <a:solidFill>
                  <a:srgbClr val="00B0F0"/>
                </a:solidFill>
              </a:rPr>
              <a:t>establish methodology  for PBL</a:t>
            </a:r>
            <a:r>
              <a:rPr lang="en-US" sz="3200" dirty="0"/>
              <a:t> (Problem Based Learning system) </a:t>
            </a:r>
            <a:r>
              <a:rPr lang="en-US" sz="3200" dirty="0">
                <a:solidFill>
                  <a:srgbClr val="00B0F0"/>
                </a:solidFill>
              </a:rPr>
              <a:t>and EL </a:t>
            </a:r>
            <a:r>
              <a:rPr lang="en-US" sz="3200" dirty="0"/>
              <a:t>(Experiential Learning) with regard to defined learning outcomes and competencies;</a:t>
            </a:r>
            <a:endParaRPr lang="it-IT" sz="3200" dirty="0"/>
          </a:p>
          <a:p>
            <a:pPr marL="0" indent="0">
              <a:buNone/>
            </a:pPr>
            <a:r>
              <a:rPr lang="en-US" sz="3200" dirty="0"/>
              <a:t>4. To create a </a:t>
            </a:r>
            <a:r>
              <a:rPr lang="en-US" sz="3200" dirty="0">
                <a:solidFill>
                  <a:srgbClr val="00B0F0"/>
                </a:solidFill>
              </a:rPr>
              <a:t>framework for skills and competencies evaluation </a:t>
            </a:r>
            <a:r>
              <a:rPr lang="en-US" sz="3200" dirty="0"/>
              <a:t>and reporting related to the learning outcomes in the field of studies;</a:t>
            </a:r>
            <a:endParaRPr lang="it-IT" sz="3200" dirty="0"/>
          </a:p>
        </p:txBody>
      </p:sp>
    </p:spTree>
    <p:extLst>
      <p:ext uri="{BB962C8B-B14F-4D97-AF65-F5344CB8AC3E}">
        <p14:creationId xmlns:p14="http://schemas.microsoft.com/office/powerpoint/2010/main" xmlns="" val="2753686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xmlns="" id="{1149B28C-63F3-BD45-8741-3C85000F4C45}"/>
              </a:ext>
            </a:extLst>
          </p:cNvPr>
          <p:cNvSpPr txBox="1"/>
          <p:nvPr/>
        </p:nvSpPr>
        <p:spPr>
          <a:xfrm>
            <a:off x="1563714" y="0"/>
            <a:ext cx="10628285" cy="830997"/>
          </a:xfrm>
          <a:prstGeom prst="rect">
            <a:avLst/>
          </a:prstGeom>
          <a:noFill/>
        </p:spPr>
        <p:txBody>
          <a:bodyPr wrap="square" rtlCol="0">
            <a:spAutoFit/>
          </a:bodyPr>
          <a:lstStyle/>
          <a:p>
            <a:r>
              <a:rPr lang="it-IT" sz="4800" dirty="0">
                <a:solidFill>
                  <a:srgbClr val="FF0000"/>
                </a:solidFill>
              </a:rPr>
              <a:t>WP2 </a:t>
            </a:r>
            <a:r>
              <a:rPr lang="it-IT" sz="4800" dirty="0" err="1">
                <a:solidFill>
                  <a:srgbClr val="FF0000"/>
                </a:solidFill>
              </a:rPr>
              <a:t>Tasks</a:t>
            </a:r>
            <a:endParaRPr lang="it-IT" sz="4800" dirty="0">
              <a:solidFill>
                <a:srgbClr val="FF0000"/>
              </a:solidFill>
            </a:endParaRPr>
          </a:p>
        </p:txBody>
      </p:sp>
      <p:sp>
        <p:nvSpPr>
          <p:cNvPr id="7" name="Segnaposto contenuto 2">
            <a:extLst>
              <a:ext uri="{FF2B5EF4-FFF2-40B4-BE49-F238E27FC236}">
                <a16:creationId xmlns:a16="http://schemas.microsoft.com/office/drawing/2014/main" xmlns="" id="{1E87BE68-981B-DE47-989D-F014BA4BBE7B}"/>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t>5. To </a:t>
            </a:r>
            <a:r>
              <a:rPr lang="en-US" sz="3200" b="1" dirty="0">
                <a:solidFill>
                  <a:srgbClr val="00B0F0"/>
                </a:solidFill>
              </a:rPr>
              <a:t>develop master study curriculum and LLL programs according to HEIs regulations</a:t>
            </a:r>
            <a:r>
              <a:rPr lang="en-US" sz="3200" dirty="0"/>
              <a:t>, and to </a:t>
            </a:r>
            <a:r>
              <a:rPr lang="en-US" sz="3200" b="1" dirty="0">
                <a:solidFill>
                  <a:srgbClr val="00B0F0"/>
                </a:solidFill>
              </a:rPr>
              <a:t>define ECTS credits </a:t>
            </a:r>
            <a:r>
              <a:rPr lang="en-US" sz="3200" dirty="0"/>
              <a:t>for courses;</a:t>
            </a:r>
            <a:endParaRPr lang="it-IT" sz="3200" dirty="0"/>
          </a:p>
          <a:p>
            <a:pPr marL="0" indent="0">
              <a:buNone/>
            </a:pPr>
            <a:r>
              <a:rPr lang="en-US" sz="3200" dirty="0"/>
              <a:t>6. To </a:t>
            </a:r>
            <a:r>
              <a:rPr lang="en-US" sz="3200" b="1" dirty="0">
                <a:solidFill>
                  <a:srgbClr val="00B0F0"/>
                </a:solidFill>
              </a:rPr>
              <a:t>develop Module Placement Guide </a:t>
            </a:r>
            <a:r>
              <a:rPr lang="en-US" sz="3200" dirty="0"/>
              <a:t>for each module which will describe required knowledge to register for advanced mode offers;</a:t>
            </a:r>
            <a:endParaRPr lang="it-IT" sz="3200" dirty="0"/>
          </a:p>
          <a:p>
            <a:pPr marL="0" indent="0">
              <a:buNone/>
            </a:pPr>
            <a:r>
              <a:rPr lang="en-US" sz="3200" dirty="0"/>
              <a:t>7. To </a:t>
            </a:r>
            <a:r>
              <a:rPr lang="en-US" sz="3200" b="1" dirty="0">
                <a:solidFill>
                  <a:srgbClr val="00B0F0"/>
                </a:solidFill>
              </a:rPr>
              <a:t>create Diploma Supplement </a:t>
            </a:r>
            <a:r>
              <a:rPr lang="en-US" sz="3200" dirty="0"/>
              <a:t>including acquired competence descriptions according to EUROPASS, in HEI official language and English;</a:t>
            </a:r>
            <a:endParaRPr lang="it-IT" sz="3200" dirty="0"/>
          </a:p>
          <a:p>
            <a:pPr marL="0" indent="0">
              <a:buNone/>
            </a:pPr>
            <a:r>
              <a:rPr lang="en-US" sz="3200" dirty="0"/>
              <a:t>8. To </a:t>
            </a:r>
            <a:r>
              <a:rPr lang="en-US" sz="3200" b="1" dirty="0">
                <a:solidFill>
                  <a:srgbClr val="00B0F0"/>
                </a:solidFill>
              </a:rPr>
              <a:t>establish </a:t>
            </a:r>
            <a:r>
              <a:rPr lang="en-GB" sz="3200" b="1" dirty="0">
                <a:solidFill>
                  <a:srgbClr val="00B0F0"/>
                </a:solidFill>
              </a:rPr>
              <a:t>a multilateral inter-institutional agreement.</a:t>
            </a:r>
            <a:endParaRPr lang="it-IT" sz="3200" b="1" dirty="0">
              <a:solidFill>
                <a:srgbClr val="00B0F0"/>
              </a:solidFill>
            </a:endParaRPr>
          </a:p>
        </p:txBody>
      </p:sp>
    </p:spTree>
    <p:extLst>
      <p:ext uri="{BB962C8B-B14F-4D97-AF65-F5344CB8AC3E}">
        <p14:creationId xmlns:p14="http://schemas.microsoft.com/office/powerpoint/2010/main" xmlns="" val="2925063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a:extLst>
              <a:ext uri="{FF2B5EF4-FFF2-40B4-BE49-F238E27FC236}">
                <a16:creationId xmlns:a16="http://schemas.microsoft.com/office/drawing/2014/main" xmlns="" id="{7092AD42-D11A-F54D-8098-BEF3566BDCFE}"/>
              </a:ext>
            </a:extLst>
          </p:cNvPr>
          <p:cNvPicPr>
            <a:picLocks noChangeAspect="1"/>
          </p:cNvPicPr>
          <p:nvPr/>
        </p:nvPicPr>
        <p:blipFill>
          <a:blip r:embed="rId2" cstate="print"/>
          <a:stretch>
            <a:fillRect/>
          </a:stretch>
        </p:blipFill>
        <p:spPr>
          <a:xfrm>
            <a:off x="9160623" y="2571186"/>
            <a:ext cx="3031376" cy="4297087"/>
          </a:xfrm>
          <a:prstGeom prst="rect">
            <a:avLst/>
          </a:prstGeom>
        </p:spPr>
      </p:pic>
      <p:sp>
        <p:nvSpPr>
          <p:cNvPr id="4" name="CasellaDiTesto 3">
            <a:extLst>
              <a:ext uri="{FF2B5EF4-FFF2-40B4-BE49-F238E27FC236}">
                <a16:creationId xmlns:a16="http://schemas.microsoft.com/office/drawing/2014/main" xmlns="" id="{39447A3D-C00F-AF4E-A08A-5D7F4804BF28}"/>
              </a:ext>
            </a:extLst>
          </p:cNvPr>
          <p:cNvSpPr txBox="1"/>
          <p:nvPr/>
        </p:nvSpPr>
        <p:spPr>
          <a:xfrm>
            <a:off x="1563714" y="0"/>
            <a:ext cx="10628285" cy="830997"/>
          </a:xfrm>
          <a:prstGeom prst="rect">
            <a:avLst/>
          </a:prstGeom>
          <a:noFill/>
        </p:spPr>
        <p:txBody>
          <a:bodyPr wrap="square" rtlCol="0">
            <a:spAutoFit/>
          </a:bodyPr>
          <a:lstStyle/>
          <a:p>
            <a:r>
              <a:rPr lang="it-IT" sz="4800" dirty="0">
                <a:solidFill>
                  <a:srgbClr val="FF0000"/>
                </a:solidFill>
              </a:rPr>
              <a:t>D2.1 – Curriculum </a:t>
            </a:r>
            <a:r>
              <a:rPr lang="it-IT" sz="4800" dirty="0" err="1">
                <a:solidFill>
                  <a:srgbClr val="FF0000"/>
                </a:solidFill>
              </a:rPr>
              <a:t>Draft</a:t>
            </a:r>
            <a:endParaRPr lang="it-IT" sz="4800" dirty="0">
              <a:solidFill>
                <a:srgbClr val="FF0000"/>
              </a:solidFill>
            </a:endParaRPr>
          </a:p>
        </p:txBody>
      </p:sp>
      <p:sp>
        <p:nvSpPr>
          <p:cNvPr id="7" name="Segnaposto contenuto 2">
            <a:extLst>
              <a:ext uri="{FF2B5EF4-FFF2-40B4-BE49-F238E27FC236}">
                <a16:creationId xmlns:a16="http://schemas.microsoft.com/office/drawing/2014/main" xmlns="" id="{4C64AC9B-61BB-4945-9C9B-6BCF3401BD33}"/>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dirty="0">
                <a:solidFill>
                  <a:srgbClr val="00B0F0"/>
                </a:solidFill>
              </a:rPr>
              <a:t>1 common curriculum draft, including courses and modes within modules, describing the study contents</a:t>
            </a:r>
            <a:r>
              <a:rPr lang="en-US" sz="3200" dirty="0"/>
              <a:t>. Modules </a:t>
            </a:r>
            <a:br>
              <a:rPr lang="en-US" sz="3200" dirty="0"/>
            </a:br>
            <a:r>
              <a:rPr lang="en-US" sz="3200" dirty="0"/>
              <a:t>meet objectives and priorities for each country’s </a:t>
            </a:r>
            <a:br>
              <a:rPr lang="en-US" sz="3200" dirty="0"/>
            </a:br>
            <a:r>
              <a:rPr lang="en-US" sz="3200" dirty="0"/>
              <a:t>needs based on results of WP1 </a:t>
            </a:r>
          </a:p>
          <a:p>
            <a:pPr marL="0" indent="0">
              <a:buNone/>
            </a:pPr>
            <a:r>
              <a:rPr lang="en-US" sz="3200" dirty="0"/>
              <a:t>Proposal for a </a:t>
            </a:r>
            <a:r>
              <a:rPr lang="en-US" sz="3200" b="1" dirty="0">
                <a:solidFill>
                  <a:srgbClr val="00B0F0"/>
                </a:solidFill>
              </a:rPr>
              <a:t>some module courses to be </a:t>
            </a:r>
            <a:br>
              <a:rPr lang="en-US" sz="3200" b="1" dirty="0">
                <a:solidFill>
                  <a:srgbClr val="00B0F0"/>
                </a:solidFill>
              </a:rPr>
            </a:br>
            <a:r>
              <a:rPr lang="en-US" sz="3200" b="1" dirty="0">
                <a:solidFill>
                  <a:srgbClr val="00B0F0"/>
                </a:solidFill>
              </a:rPr>
              <a:t>offered for distance and blended learning </a:t>
            </a:r>
            <a:br>
              <a:rPr lang="en-US" sz="3200" b="1" dirty="0">
                <a:solidFill>
                  <a:srgbClr val="00B0F0"/>
                </a:solidFill>
              </a:rPr>
            </a:br>
            <a:r>
              <a:rPr lang="en-US" sz="3200" b="1" dirty="0">
                <a:solidFill>
                  <a:srgbClr val="00B0F0"/>
                </a:solidFill>
              </a:rPr>
              <a:t>programs</a:t>
            </a:r>
            <a:endParaRPr lang="en-US" sz="3200" dirty="0"/>
          </a:p>
          <a:p>
            <a:pPr marL="0" indent="0">
              <a:buNone/>
            </a:pPr>
            <a:r>
              <a:rPr lang="en-US" sz="3200" dirty="0"/>
              <a:t>Language: </a:t>
            </a:r>
            <a:r>
              <a:rPr lang="en-US" sz="3200" dirty="0">
                <a:solidFill>
                  <a:srgbClr val="FF0000"/>
                </a:solidFill>
              </a:rPr>
              <a:t>English</a:t>
            </a:r>
          </a:p>
          <a:p>
            <a:pPr marL="0" indent="0">
              <a:buNone/>
            </a:pPr>
            <a:r>
              <a:rPr lang="en-US" sz="3200" dirty="0"/>
              <a:t>Status: </a:t>
            </a:r>
            <a:r>
              <a:rPr lang="en-US" sz="3200" dirty="0">
                <a:solidFill>
                  <a:srgbClr val="FF0000"/>
                </a:solidFill>
              </a:rPr>
              <a:t>Complete</a:t>
            </a:r>
            <a:endParaRPr lang="it-IT" sz="3200" dirty="0">
              <a:solidFill>
                <a:srgbClr val="FF0000"/>
              </a:solidFill>
            </a:endParaRPr>
          </a:p>
        </p:txBody>
      </p:sp>
    </p:spTree>
    <p:extLst>
      <p:ext uri="{BB962C8B-B14F-4D97-AF65-F5344CB8AC3E}">
        <p14:creationId xmlns:p14="http://schemas.microsoft.com/office/powerpoint/2010/main" xmlns="" val="3645540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xmlns="" id="{6B9076F4-A96D-3A4F-877C-98B529DF1838}"/>
              </a:ext>
            </a:extLst>
          </p:cNvPr>
          <p:cNvSpPr txBox="1"/>
          <p:nvPr/>
        </p:nvSpPr>
        <p:spPr>
          <a:xfrm>
            <a:off x="1563714" y="0"/>
            <a:ext cx="10628285" cy="830997"/>
          </a:xfrm>
          <a:prstGeom prst="rect">
            <a:avLst/>
          </a:prstGeom>
          <a:noFill/>
        </p:spPr>
        <p:txBody>
          <a:bodyPr wrap="square" rtlCol="0">
            <a:spAutoFit/>
          </a:bodyPr>
          <a:lstStyle/>
          <a:p>
            <a:r>
              <a:rPr lang="it-IT" sz="4800" dirty="0">
                <a:solidFill>
                  <a:srgbClr val="FF0000"/>
                </a:solidFill>
              </a:rPr>
              <a:t>D2.2 – </a:t>
            </a:r>
            <a:r>
              <a:rPr lang="en-US" sz="4800" dirty="0">
                <a:solidFill>
                  <a:srgbClr val="FF0000"/>
                </a:solidFill>
              </a:rPr>
              <a:t>Learning projects design guide</a:t>
            </a:r>
            <a:endParaRPr lang="it-IT" sz="4800" dirty="0">
              <a:solidFill>
                <a:srgbClr val="FF0000"/>
              </a:solidFill>
            </a:endParaRPr>
          </a:p>
        </p:txBody>
      </p:sp>
      <p:sp>
        <p:nvSpPr>
          <p:cNvPr id="8" name="Segnaposto contenuto 2">
            <a:extLst>
              <a:ext uri="{FF2B5EF4-FFF2-40B4-BE49-F238E27FC236}">
                <a16:creationId xmlns:a16="http://schemas.microsoft.com/office/drawing/2014/main" xmlns="" id="{8FAF3ED0-858E-4242-9B45-636CC72599B6}"/>
              </a:ext>
            </a:extLst>
          </p:cNvPr>
          <p:cNvSpPr txBox="1">
            <a:spLocks/>
          </p:cNvSpPr>
          <p:nvPr/>
        </p:nvSpPr>
        <p:spPr>
          <a:xfrm>
            <a:off x="292508" y="1602769"/>
            <a:ext cx="11481675" cy="43529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t>Framework for </a:t>
            </a:r>
            <a:r>
              <a:rPr lang="en-US" sz="3200" b="1" dirty="0">
                <a:solidFill>
                  <a:srgbClr val="00B0F0"/>
                </a:solidFill>
              </a:rPr>
              <a:t>design of PBL and EL in specific learning projects targeting desired learning outcomes within the modules</a:t>
            </a:r>
            <a:r>
              <a:rPr lang="en-US" sz="3200" dirty="0"/>
              <a:t>. </a:t>
            </a:r>
            <a:br>
              <a:rPr lang="en-US" sz="3200" dirty="0"/>
            </a:br>
            <a:r>
              <a:rPr lang="en-US" sz="3200" dirty="0"/>
              <a:t>A guide that assures applicability for each module.</a:t>
            </a:r>
          </a:p>
          <a:p>
            <a:pPr marL="0" indent="0">
              <a:buNone/>
            </a:pPr>
            <a:r>
              <a:rPr lang="en-US" sz="3200" dirty="0"/>
              <a:t>The guide enables teachers to implement PBL and </a:t>
            </a:r>
            <a:br>
              <a:rPr lang="en-US" sz="3200" dirty="0"/>
            </a:br>
            <a:r>
              <a:rPr lang="en-US" sz="3200" dirty="0"/>
              <a:t>EL scenarios with the possibility to evaluate students’ </a:t>
            </a:r>
            <a:br>
              <a:rPr lang="en-US" sz="3200" dirty="0"/>
            </a:br>
            <a:r>
              <a:rPr lang="en-US" sz="3200" dirty="0"/>
              <a:t>performance. It </a:t>
            </a:r>
            <a:r>
              <a:rPr lang="en-US" sz="3200" b="1" dirty="0">
                <a:solidFill>
                  <a:srgbClr val="00B0F0"/>
                </a:solidFill>
              </a:rPr>
              <a:t>gives flexibility in designing PBL and </a:t>
            </a:r>
            <a:br>
              <a:rPr lang="en-US" sz="3200" b="1" dirty="0">
                <a:solidFill>
                  <a:srgbClr val="00B0F0"/>
                </a:solidFill>
              </a:rPr>
            </a:br>
            <a:r>
              <a:rPr lang="en-US" sz="3200" b="1" dirty="0">
                <a:solidFill>
                  <a:srgbClr val="00B0F0"/>
                </a:solidFill>
              </a:rPr>
              <a:t>EL topics for requested key competences and skills.</a:t>
            </a:r>
            <a:endParaRPr lang="it-IT" sz="3200" dirty="0"/>
          </a:p>
          <a:p>
            <a:pPr marL="0" indent="0">
              <a:buNone/>
            </a:pPr>
            <a:r>
              <a:rPr lang="en-US" sz="3200" dirty="0"/>
              <a:t>Languages: </a:t>
            </a:r>
            <a:r>
              <a:rPr lang="en-US" sz="3200" dirty="0">
                <a:solidFill>
                  <a:srgbClr val="FF0000"/>
                </a:solidFill>
              </a:rPr>
              <a:t>English, Partner languages</a:t>
            </a:r>
          </a:p>
          <a:p>
            <a:pPr marL="0" indent="0">
              <a:buNone/>
            </a:pPr>
            <a:r>
              <a:rPr lang="en-US" sz="3200" dirty="0"/>
              <a:t>Status: </a:t>
            </a:r>
            <a:r>
              <a:rPr lang="en-US" sz="3200" dirty="0">
                <a:solidFill>
                  <a:srgbClr val="FF0000"/>
                </a:solidFill>
              </a:rPr>
              <a:t>English version complete</a:t>
            </a:r>
            <a:endParaRPr lang="it-IT" sz="3200" dirty="0">
              <a:solidFill>
                <a:srgbClr val="FF0000"/>
              </a:solidFill>
            </a:endParaRPr>
          </a:p>
        </p:txBody>
      </p:sp>
      <p:pic>
        <p:nvPicPr>
          <p:cNvPr id="11" name="Immagine 10">
            <a:extLst>
              <a:ext uri="{FF2B5EF4-FFF2-40B4-BE49-F238E27FC236}">
                <a16:creationId xmlns:a16="http://schemas.microsoft.com/office/drawing/2014/main" xmlns="" id="{D5B06C04-D757-4E44-9BD4-E65F82284335}"/>
              </a:ext>
            </a:extLst>
          </p:cNvPr>
          <p:cNvPicPr>
            <a:picLocks noChangeAspect="1"/>
          </p:cNvPicPr>
          <p:nvPr/>
        </p:nvPicPr>
        <p:blipFill>
          <a:blip r:embed="rId2" cstate="print"/>
          <a:stretch>
            <a:fillRect/>
          </a:stretch>
        </p:blipFill>
        <p:spPr>
          <a:xfrm>
            <a:off x="9160623" y="2568538"/>
            <a:ext cx="3031376" cy="4299735"/>
          </a:xfrm>
          <a:prstGeom prst="rect">
            <a:avLst/>
          </a:prstGeom>
        </p:spPr>
      </p:pic>
    </p:spTree>
    <p:extLst>
      <p:ext uri="{BB962C8B-B14F-4D97-AF65-F5344CB8AC3E}">
        <p14:creationId xmlns:p14="http://schemas.microsoft.com/office/powerpoint/2010/main" xmlns="" val="3919430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3109</TotalTime>
  <Words>888</Words>
  <Application>Microsoft Office PowerPoint</Application>
  <PresentationFormat>Custom</PresentationFormat>
  <Paragraphs>87</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Tema di Office</vt:lpstr>
      <vt:lpstr>BUGI Project  WP2 Curriculum modules  and LLL center programs development </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Giuseppina Pennisi</dc:creator>
  <cp:lastModifiedBy>user</cp:lastModifiedBy>
  <cp:revision>33</cp:revision>
  <dcterms:created xsi:type="dcterms:W3CDTF">2018-05-17T14:56:07Z</dcterms:created>
  <dcterms:modified xsi:type="dcterms:W3CDTF">2019-06-19T07:59:56Z</dcterms:modified>
</cp:coreProperties>
</file>