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42" r:id="rId3"/>
    <p:sldId id="345" r:id="rId4"/>
    <p:sldId id="343" r:id="rId5"/>
    <p:sldId id="344" r:id="rId6"/>
    <p:sldId id="346" r:id="rId7"/>
    <p:sldId id="553" r:id="rId8"/>
    <p:sldId id="348" r:id="rId9"/>
    <p:sldId id="289" r:id="rId10"/>
    <p:sldId id="554" r:id="rId11"/>
    <p:sldId id="350" r:id="rId12"/>
    <p:sldId id="351" r:id="rId13"/>
    <p:sldId id="353" r:id="rId14"/>
    <p:sldId id="354" r:id="rId15"/>
    <p:sldId id="556" r:id="rId16"/>
    <p:sldId id="557" r:id="rId17"/>
    <p:sldId id="355" r:id="rId18"/>
    <p:sldId id="356" r:id="rId19"/>
    <p:sldId id="537" r:id="rId20"/>
    <p:sldId id="575" r:id="rId21"/>
    <p:sldId id="361" r:id="rId22"/>
    <p:sldId id="577" r:id="rId23"/>
    <p:sldId id="540" r:id="rId24"/>
    <p:sldId id="358" r:id="rId25"/>
    <p:sldId id="558" r:id="rId26"/>
    <p:sldId id="560" r:id="rId27"/>
    <p:sldId id="561" r:id="rId28"/>
    <p:sldId id="562" r:id="rId29"/>
    <p:sldId id="563" r:id="rId30"/>
    <p:sldId id="359" r:id="rId31"/>
    <p:sldId id="555" r:id="rId32"/>
    <p:sldId id="368" r:id="rId33"/>
    <p:sldId id="369" r:id="rId34"/>
    <p:sldId id="370" r:id="rId35"/>
    <p:sldId id="371" r:id="rId36"/>
    <p:sldId id="372" r:id="rId37"/>
    <p:sldId id="373" r:id="rId38"/>
    <p:sldId id="374" r:id="rId39"/>
    <p:sldId id="564" r:id="rId40"/>
    <p:sldId id="565" r:id="rId41"/>
    <p:sldId id="566" r:id="rId42"/>
    <p:sldId id="567" r:id="rId43"/>
    <p:sldId id="568" r:id="rId44"/>
    <p:sldId id="569" r:id="rId45"/>
    <p:sldId id="290" r:id="rId46"/>
    <p:sldId id="291" r:id="rId47"/>
    <p:sldId id="292" r:id="rId48"/>
    <p:sldId id="293" r:id="rId49"/>
    <p:sldId id="294" r:id="rId50"/>
    <p:sldId id="570" r:id="rId51"/>
    <p:sldId id="571" r:id="rId52"/>
    <p:sldId id="572" r:id="rId53"/>
    <p:sldId id="573" r:id="rId54"/>
    <p:sldId id="574" r:id="rId55"/>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72896-72F7-4504-BE64-7EF03E3A03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BA"/>
          </a:p>
        </p:txBody>
      </p:sp>
      <p:sp>
        <p:nvSpPr>
          <p:cNvPr id="3" name="Subtitle 2">
            <a:extLst>
              <a:ext uri="{FF2B5EF4-FFF2-40B4-BE49-F238E27FC236}">
                <a16:creationId xmlns:a16="http://schemas.microsoft.com/office/drawing/2014/main" id="{DA6F034F-23D2-4256-A3AC-26862895FC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BA"/>
          </a:p>
        </p:txBody>
      </p:sp>
      <p:sp>
        <p:nvSpPr>
          <p:cNvPr id="4" name="Date Placeholder 3">
            <a:extLst>
              <a:ext uri="{FF2B5EF4-FFF2-40B4-BE49-F238E27FC236}">
                <a16:creationId xmlns:a16="http://schemas.microsoft.com/office/drawing/2014/main" id="{775DD6C9-D289-4E51-8F77-342E42F59D77}"/>
              </a:ext>
            </a:extLst>
          </p:cNvPr>
          <p:cNvSpPr>
            <a:spLocks noGrp="1"/>
          </p:cNvSpPr>
          <p:nvPr>
            <p:ph type="dt" sz="half" idx="10"/>
          </p:nvPr>
        </p:nvSpPr>
        <p:spPr/>
        <p:txBody>
          <a:bodyPr/>
          <a:lstStyle/>
          <a:p>
            <a:fld id="{3F4416B5-EB62-4175-9AA8-23D9ED709F83}" type="datetimeFigureOut">
              <a:rPr lang="hr-BA" smtClean="0"/>
              <a:t>26. 11. 2020.</a:t>
            </a:fld>
            <a:endParaRPr lang="hr-BA"/>
          </a:p>
        </p:txBody>
      </p:sp>
      <p:sp>
        <p:nvSpPr>
          <p:cNvPr id="5" name="Footer Placeholder 4">
            <a:extLst>
              <a:ext uri="{FF2B5EF4-FFF2-40B4-BE49-F238E27FC236}">
                <a16:creationId xmlns:a16="http://schemas.microsoft.com/office/drawing/2014/main" id="{E50B7C6C-3677-4A58-98A0-11FF22806285}"/>
              </a:ext>
            </a:extLst>
          </p:cNvPr>
          <p:cNvSpPr>
            <a:spLocks noGrp="1"/>
          </p:cNvSpPr>
          <p:nvPr>
            <p:ph type="ftr" sz="quarter" idx="11"/>
          </p:nvPr>
        </p:nvSpPr>
        <p:spPr/>
        <p:txBody>
          <a:bodyPr/>
          <a:lstStyle/>
          <a:p>
            <a:endParaRPr lang="hr-BA"/>
          </a:p>
        </p:txBody>
      </p:sp>
      <p:sp>
        <p:nvSpPr>
          <p:cNvPr id="6" name="Slide Number Placeholder 5">
            <a:extLst>
              <a:ext uri="{FF2B5EF4-FFF2-40B4-BE49-F238E27FC236}">
                <a16:creationId xmlns:a16="http://schemas.microsoft.com/office/drawing/2014/main" id="{E502C18E-9D6F-43D7-B318-CBCBC80A029E}"/>
              </a:ext>
            </a:extLst>
          </p:cNvPr>
          <p:cNvSpPr>
            <a:spLocks noGrp="1"/>
          </p:cNvSpPr>
          <p:nvPr>
            <p:ph type="sldNum" sz="quarter" idx="12"/>
          </p:nvPr>
        </p:nvSpPr>
        <p:spPr/>
        <p:txBody>
          <a:bodyPr/>
          <a:lstStyle/>
          <a:p>
            <a:fld id="{8CA65467-20F5-4009-912A-730BC6E82C18}" type="slidenum">
              <a:rPr lang="hr-BA" smtClean="0"/>
              <a:t>‹#›</a:t>
            </a:fld>
            <a:endParaRPr lang="hr-BA"/>
          </a:p>
        </p:txBody>
      </p:sp>
    </p:spTree>
    <p:extLst>
      <p:ext uri="{BB962C8B-B14F-4D97-AF65-F5344CB8AC3E}">
        <p14:creationId xmlns:p14="http://schemas.microsoft.com/office/powerpoint/2010/main" val="1075991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7D67-C00F-4AD2-B2DA-7975BA7EFF49}"/>
              </a:ext>
            </a:extLst>
          </p:cNvPr>
          <p:cNvSpPr>
            <a:spLocks noGrp="1"/>
          </p:cNvSpPr>
          <p:nvPr>
            <p:ph type="title"/>
          </p:nvPr>
        </p:nvSpPr>
        <p:spPr/>
        <p:txBody>
          <a:bodyPr/>
          <a:lstStyle/>
          <a:p>
            <a:r>
              <a:rPr lang="en-US"/>
              <a:t>Click to edit Master title style</a:t>
            </a:r>
            <a:endParaRPr lang="hr-BA"/>
          </a:p>
        </p:txBody>
      </p:sp>
      <p:sp>
        <p:nvSpPr>
          <p:cNvPr id="3" name="Vertical Text Placeholder 2">
            <a:extLst>
              <a:ext uri="{FF2B5EF4-FFF2-40B4-BE49-F238E27FC236}">
                <a16:creationId xmlns:a16="http://schemas.microsoft.com/office/drawing/2014/main" id="{72B882D1-5B95-467F-8261-C3EABE7FA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BA"/>
          </a:p>
        </p:txBody>
      </p:sp>
      <p:sp>
        <p:nvSpPr>
          <p:cNvPr id="4" name="Date Placeholder 3">
            <a:extLst>
              <a:ext uri="{FF2B5EF4-FFF2-40B4-BE49-F238E27FC236}">
                <a16:creationId xmlns:a16="http://schemas.microsoft.com/office/drawing/2014/main" id="{6DEE4E5E-72BE-443B-83D8-3DD4C74F99F0}"/>
              </a:ext>
            </a:extLst>
          </p:cNvPr>
          <p:cNvSpPr>
            <a:spLocks noGrp="1"/>
          </p:cNvSpPr>
          <p:nvPr>
            <p:ph type="dt" sz="half" idx="10"/>
          </p:nvPr>
        </p:nvSpPr>
        <p:spPr/>
        <p:txBody>
          <a:bodyPr/>
          <a:lstStyle/>
          <a:p>
            <a:fld id="{3F4416B5-EB62-4175-9AA8-23D9ED709F83}" type="datetimeFigureOut">
              <a:rPr lang="hr-BA" smtClean="0"/>
              <a:t>26. 11. 2020.</a:t>
            </a:fld>
            <a:endParaRPr lang="hr-BA"/>
          </a:p>
        </p:txBody>
      </p:sp>
      <p:sp>
        <p:nvSpPr>
          <p:cNvPr id="5" name="Footer Placeholder 4">
            <a:extLst>
              <a:ext uri="{FF2B5EF4-FFF2-40B4-BE49-F238E27FC236}">
                <a16:creationId xmlns:a16="http://schemas.microsoft.com/office/drawing/2014/main" id="{405240AE-E4A8-4B45-BF9A-5C36D641B139}"/>
              </a:ext>
            </a:extLst>
          </p:cNvPr>
          <p:cNvSpPr>
            <a:spLocks noGrp="1"/>
          </p:cNvSpPr>
          <p:nvPr>
            <p:ph type="ftr" sz="quarter" idx="11"/>
          </p:nvPr>
        </p:nvSpPr>
        <p:spPr/>
        <p:txBody>
          <a:bodyPr/>
          <a:lstStyle/>
          <a:p>
            <a:endParaRPr lang="hr-BA"/>
          </a:p>
        </p:txBody>
      </p:sp>
      <p:sp>
        <p:nvSpPr>
          <p:cNvPr id="6" name="Slide Number Placeholder 5">
            <a:extLst>
              <a:ext uri="{FF2B5EF4-FFF2-40B4-BE49-F238E27FC236}">
                <a16:creationId xmlns:a16="http://schemas.microsoft.com/office/drawing/2014/main" id="{AA99DFE3-4386-4F72-8AE6-5E1C89EC79C1}"/>
              </a:ext>
            </a:extLst>
          </p:cNvPr>
          <p:cNvSpPr>
            <a:spLocks noGrp="1"/>
          </p:cNvSpPr>
          <p:nvPr>
            <p:ph type="sldNum" sz="quarter" idx="12"/>
          </p:nvPr>
        </p:nvSpPr>
        <p:spPr/>
        <p:txBody>
          <a:bodyPr/>
          <a:lstStyle/>
          <a:p>
            <a:fld id="{8CA65467-20F5-4009-912A-730BC6E82C18}" type="slidenum">
              <a:rPr lang="hr-BA" smtClean="0"/>
              <a:t>‹#›</a:t>
            </a:fld>
            <a:endParaRPr lang="hr-BA"/>
          </a:p>
        </p:txBody>
      </p:sp>
    </p:spTree>
    <p:extLst>
      <p:ext uri="{BB962C8B-B14F-4D97-AF65-F5344CB8AC3E}">
        <p14:creationId xmlns:p14="http://schemas.microsoft.com/office/powerpoint/2010/main" val="608621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E8C24-0D0F-430E-BF5E-AA808DDC5A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BA"/>
          </a:p>
        </p:txBody>
      </p:sp>
      <p:sp>
        <p:nvSpPr>
          <p:cNvPr id="3" name="Vertical Text Placeholder 2">
            <a:extLst>
              <a:ext uri="{FF2B5EF4-FFF2-40B4-BE49-F238E27FC236}">
                <a16:creationId xmlns:a16="http://schemas.microsoft.com/office/drawing/2014/main" id="{761548AA-7CE3-4A20-B7C3-1A02D1A33A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BA"/>
          </a:p>
        </p:txBody>
      </p:sp>
      <p:sp>
        <p:nvSpPr>
          <p:cNvPr id="4" name="Date Placeholder 3">
            <a:extLst>
              <a:ext uri="{FF2B5EF4-FFF2-40B4-BE49-F238E27FC236}">
                <a16:creationId xmlns:a16="http://schemas.microsoft.com/office/drawing/2014/main" id="{A5B15095-8FF7-4F60-B78A-7045ED8F697C}"/>
              </a:ext>
            </a:extLst>
          </p:cNvPr>
          <p:cNvSpPr>
            <a:spLocks noGrp="1"/>
          </p:cNvSpPr>
          <p:nvPr>
            <p:ph type="dt" sz="half" idx="10"/>
          </p:nvPr>
        </p:nvSpPr>
        <p:spPr/>
        <p:txBody>
          <a:bodyPr/>
          <a:lstStyle/>
          <a:p>
            <a:fld id="{3F4416B5-EB62-4175-9AA8-23D9ED709F83}" type="datetimeFigureOut">
              <a:rPr lang="hr-BA" smtClean="0"/>
              <a:t>26. 11. 2020.</a:t>
            </a:fld>
            <a:endParaRPr lang="hr-BA"/>
          </a:p>
        </p:txBody>
      </p:sp>
      <p:sp>
        <p:nvSpPr>
          <p:cNvPr id="5" name="Footer Placeholder 4">
            <a:extLst>
              <a:ext uri="{FF2B5EF4-FFF2-40B4-BE49-F238E27FC236}">
                <a16:creationId xmlns:a16="http://schemas.microsoft.com/office/drawing/2014/main" id="{4EC96ECB-AB1C-43CC-9462-0275CD017604}"/>
              </a:ext>
            </a:extLst>
          </p:cNvPr>
          <p:cNvSpPr>
            <a:spLocks noGrp="1"/>
          </p:cNvSpPr>
          <p:nvPr>
            <p:ph type="ftr" sz="quarter" idx="11"/>
          </p:nvPr>
        </p:nvSpPr>
        <p:spPr/>
        <p:txBody>
          <a:bodyPr/>
          <a:lstStyle/>
          <a:p>
            <a:endParaRPr lang="hr-BA"/>
          </a:p>
        </p:txBody>
      </p:sp>
      <p:sp>
        <p:nvSpPr>
          <p:cNvPr id="6" name="Slide Number Placeholder 5">
            <a:extLst>
              <a:ext uri="{FF2B5EF4-FFF2-40B4-BE49-F238E27FC236}">
                <a16:creationId xmlns:a16="http://schemas.microsoft.com/office/drawing/2014/main" id="{4616A7BE-A089-46C6-BCC1-669E32093DC0}"/>
              </a:ext>
            </a:extLst>
          </p:cNvPr>
          <p:cNvSpPr>
            <a:spLocks noGrp="1"/>
          </p:cNvSpPr>
          <p:nvPr>
            <p:ph type="sldNum" sz="quarter" idx="12"/>
          </p:nvPr>
        </p:nvSpPr>
        <p:spPr/>
        <p:txBody>
          <a:bodyPr/>
          <a:lstStyle/>
          <a:p>
            <a:fld id="{8CA65467-20F5-4009-912A-730BC6E82C18}" type="slidenum">
              <a:rPr lang="hr-BA" smtClean="0"/>
              <a:t>‹#›</a:t>
            </a:fld>
            <a:endParaRPr lang="hr-BA"/>
          </a:p>
        </p:txBody>
      </p:sp>
    </p:spTree>
    <p:extLst>
      <p:ext uri="{BB962C8B-B14F-4D97-AF65-F5344CB8AC3E}">
        <p14:creationId xmlns:p14="http://schemas.microsoft.com/office/powerpoint/2010/main" val="65102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E318-3F7C-4A06-8E7E-7AEE6635F679}"/>
              </a:ext>
            </a:extLst>
          </p:cNvPr>
          <p:cNvSpPr>
            <a:spLocks noGrp="1"/>
          </p:cNvSpPr>
          <p:nvPr>
            <p:ph type="title"/>
          </p:nvPr>
        </p:nvSpPr>
        <p:spPr/>
        <p:txBody>
          <a:bodyPr/>
          <a:lstStyle/>
          <a:p>
            <a:r>
              <a:rPr lang="en-US"/>
              <a:t>Click to edit Master title style</a:t>
            </a:r>
            <a:endParaRPr lang="hr-BA"/>
          </a:p>
        </p:txBody>
      </p:sp>
      <p:sp>
        <p:nvSpPr>
          <p:cNvPr id="3" name="Content Placeholder 2">
            <a:extLst>
              <a:ext uri="{FF2B5EF4-FFF2-40B4-BE49-F238E27FC236}">
                <a16:creationId xmlns:a16="http://schemas.microsoft.com/office/drawing/2014/main" id="{F58F9440-3929-4FC0-864D-AFC5EAE93A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BA"/>
          </a:p>
        </p:txBody>
      </p:sp>
      <p:sp>
        <p:nvSpPr>
          <p:cNvPr id="4" name="Date Placeholder 3">
            <a:extLst>
              <a:ext uri="{FF2B5EF4-FFF2-40B4-BE49-F238E27FC236}">
                <a16:creationId xmlns:a16="http://schemas.microsoft.com/office/drawing/2014/main" id="{96358A45-89DF-41BE-B3BC-1B3FF330FFAD}"/>
              </a:ext>
            </a:extLst>
          </p:cNvPr>
          <p:cNvSpPr>
            <a:spLocks noGrp="1"/>
          </p:cNvSpPr>
          <p:nvPr>
            <p:ph type="dt" sz="half" idx="10"/>
          </p:nvPr>
        </p:nvSpPr>
        <p:spPr/>
        <p:txBody>
          <a:bodyPr/>
          <a:lstStyle/>
          <a:p>
            <a:fld id="{3F4416B5-EB62-4175-9AA8-23D9ED709F83}" type="datetimeFigureOut">
              <a:rPr lang="hr-BA" smtClean="0"/>
              <a:t>26. 11. 2020.</a:t>
            </a:fld>
            <a:endParaRPr lang="hr-BA"/>
          </a:p>
        </p:txBody>
      </p:sp>
      <p:sp>
        <p:nvSpPr>
          <p:cNvPr id="5" name="Footer Placeholder 4">
            <a:extLst>
              <a:ext uri="{FF2B5EF4-FFF2-40B4-BE49-F238E27FC236}">
                <a16:creationId xmlns:a16="http://schemas.microsoft.com/office/drawing/2014/main" id="{A7E3D2B9-F3AD-4BC8-AB96-BC8BAD06A756}"/>
              </a:ext>
            </a:extLst>
          </p:cNvPr>
          <p:cNvSpPr>
            <a:spLocks noGrp="1"/>
          </p:cNvSpPr>
          <p:nvPr>
            <p:ph type="ftr" sz="quarter" idx="11"/>
          </p:nvPr>
        </p:nvSpPr>
        <p:spPr/>
        <p:txBody>
          <a:bodyPr/>
          <a:lstStyle/>
          <a:p>
            <a:endParaRPr lang="hr-BA"/>
          </a:p>
        </p:txBody>
      </p:sp>
      <p:sp>
        <p:nvSpPr>
          <p:cNvPr id="6" name="Slide Number Placeholder 5">
            <a:extLst>
              <a:ext uri="{FF2B5EF4-FFF2-40B4-BE49-F238E27FC236}">
                <a16:creationId xmlns:a16="http://schemas.microsoft.com/office/drawing/2014/main" id="{361C5C90-A7D5-4AA3-9B80-61EEB57D1842}"/>
              </a:ext>
            </a:extLst>
          </p:cNvPr>
          <p:cNvSpPr>
            <a:spLocks noGrp="1"/>
          </p:cNvSpPr>
          <p:nvPr>
            <p:ph type="sldNum" sz="quarter" idx="12"/>
          </p:nvPr>
        </p:nvSpPr>
        <p:spPr/>
        <p:txBody>
          <a:bodyPr/>
          <a:lstStyle/>
          <a:p>
            <a:fld id="{8CA65467-20F5-4009-912A-730BC6E82C18}" type="slidenum">
              <a:rPr lang="hr-BA" smtClean="0"/>
              <a:t>‹#›</a:t>
            </a:fld>
            <a:endParaRPr lang="hr-BA"/>
          </a:p>
        </p:txBody>
      </p:sp>
    </p:spTree>
    <p:extLst>
      <p:ext uri="{BB962C8B-B14F-4D97-AF65-F5344CB8AC3E}">
        <p14:creationId xmlns:p14="http://schemas.microsoft.com/office/powerpoint/2010/main" val="1705485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74D9-8251-4605-9E8B-3EE96F3B8A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BA"/>
          </a:p>
        </p:txBody>
      </p:sp>
      <p:sp>
        <p:nvSpPr>
          <p:cNvPr id="3" name="Text Placeholder 2">
            <a:extLst>
              <a:ext uri="{FF2B5EF4-FFF2-40B4-BE49-F238E27FC236}">
                <a16:creationId xmlns:a16="http://schemas.microsoft.com/office/drawing/2014/main" id="{E505F4C0-2BC5-44C6-872D-2D2F2CC40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E96A56-8085-4AA9-9F09-E74CD1B3A48A}"/>
              </a:ext>
            </a:extLst>
          </p:cNvPr>
          <p:cNvSpPr>
            <a:spLocks noGrp="1"/>
          </p:cNvSpPr>
          <p:nvPr>
            <p:ph type="dt" sz="half" idx="10"/>
          </p:nvPr>
        </p:nvSpPr>
        <p:spPr/>
        <p:txBody>
          <a:bodyPr/>
          <a:lstStyle/>
          <a:p>
            <a:fld id="{3F4416B5-EB62-4175-9AA8-23D9ED709F83}" type="datetimeFigureOut">
              <a:rPr lang="hr-BA" smtClean="0"/>
              <a:t>26. 11. 2020.</a:t>
            </a:fld>
            <a:endParaRPr lang="hr-BA"/>
          </a:p>
        </p:txBody>
      </p:sp>
      <p:sp>
        <p:nvSpPr>
          <p:cNvPr id="5" name="Footer Placeholder 4">
            <a:extLst>
              <a:ext uri="{FF2B5EF4-FFF2-40B4-BE49-F238E27FC236}">
                <a16:creationId xmlns:a16="http://schemas.microsoft.com/office/drawing/2014/main" id="{2359CA2C-7B69-4013-91D8-743412E69727}"/>
              </a:ext>
            </a:extLst>
          </p:cNvPr>
          <p:cNvSpPr>
            <a:spLocks noGrp="1"/>
          </p:cNvSpPr>
          <p:nvPr>
            <p:ph type="ftr" sz="quarter" idx="11"/>
          </p:nvPr>
        </p:nvSpPr>
        <p:spPr/>
        <p:txBody>
          <a:bodyPr/>
          <a:lstStyle/>
          <a:p>
            <a:endParaRPr lang="hr-BA"/>
          </a:p>
        </p:txBody>
      </p:sp>
      <p:sp>
        <p:nvSpPr>
          <p:cNvPr id="6" name="Slide Number Placeholder 5">
            <a:extLst>
              <a:ext uri="{FF2B5EF4-FFF2-40B4-BE49-F238E27FC236}">
                <a16:creationId xmlns:a16="http://schemas.microsoft.com/office/drawing/2014/main" id="{62D35524-8BD0-47B7-A427-5C98D8C668C1}"/>
              </a:ext>
            </a:extLst>
          </p:cNvPr>
          <p:cNvSpPr>
            <a:spLocks noGrp="1"/>
          </p:cNvSpPr>
          <p:nvPr>
            <p:ph type="sldNum" sz="quarter" idx="12"/>
          </p:nvPr>
        </p:nvSpPr>
        <p:spPr/>
        <p:txBody>
          <a:bodyPr/>
          <a:lstStyle/>
          <a:p>
            <a:fld id="{8CA65467-20F5-4009-912A-730BC6E82C18}" type="slidenum">
              <a:rPr lang="hr-BA" smtClean="0"/>
              <a:t>‹#›</a:t>
            </a:fld>
            <a:endParaRPr lang="hr-BA"/>
          </a:p>
        </p:txBody>
      </p:sp>
    </p:spTree>
    <p:extLst>
      <p:ext uri="{BB962C8B-B14F-4D97-AF65-F5344CB8AC3E}">
        <p14:creationId xmlns:p14="http://schemas.microsoft.com/office/powerpoint/2010/main" val="142461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56EB-04B2-4972-A0D2-404B34B32B6D}"/>
              </a:ext>
            </a:extLst>
          </p:cNvPr>
          <p:cNvSpPr>
            <a:spLocks noGrp="1"/>
          </p:cNvSpPr>
          <p:nvPr>
            <p:ph type="title"/>
          </p:nvPr>
        </p:nvSpPr>
        <p:spPr/>
        <p:txBody>
          <a:bodyPr/>
          <a:lstStyle/>
          <a:p>
            <a:r>
              <a:rPr lang="en-US"/>
              <a:t>Click to edit Master title style</a:t>
            </a:r>
            <a:endParaRPr lang="hr-BA"/>
          </a:p>
        </p:txBody>
      </p:sp>
      <p:sp>
        <p:nvSpPr>
          <p:cNvPr id="3" name="Content Placeholder 2">
            <a:extLst>
              <a:ext uri="{FF2B5EF4-FFF2-40B4-BE49-F238E27FC236}">
                <a16:creationId xmlns:a16="http://schemas.microsoft.com/office/drawing/2014/main" id="{F23E5652-F664-4019-9628-FAA19783A9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BA"/>
          </a:p>
        </p:txBody>
      </p:sp>
      <p:sp>
        <p:nvSpPr>
          <p:cNvPr id="4" name="Content Placeholder 3">
            <a:extLst>
              <a:ext uri="{FF2B5EF4-FFF2-40B4-BE49-F238E27FC236}">
                <a16:creationId xmlns:a16="http://schemas.microsoft.com/office/drawing/2014/main" id="{0BD2AF5D-2325-443B-84DE-9D3CA19420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BA"/>
          </a:p>
        </p:txBody>
      </p:sp>
      <p:sp>
        <p:nvSpPr>
          <p:cNvPr id="5" name="Date Placeholder 4">
            <a:extLst>
              <a:ext uri="{FF2B5EF4-FFF2-40B4-BE49-F238E27FC236}">
                <a16:creationId xmlns:a16="http://schemas.microsoft.com/office/drawing/2014/main" id="{186B7DF0-D37F-41FA-B95B-66A10E121942}"/>
              </a:ext>
            </a:extLst>
          </p:cNvPr>
          <p:cNvSpPr>
            <a:spLocks noGrp="1"/>
          </p:cNvSpPr>
          <p:nvPr>
            <p:ph type="dt" sz="half" idx="10"/>
          </p:nvPr>
        </p:nvSpPr>
        <p:spPr/>
        <p:txBody>
          <a:bodyPr/>
          <a:lstStyle/>
          <a:p>
            <a:fld id="{3F4416B5-EB62-4175-9AA8-23D9ED709F83}" type="datetimeFigureOut">
              <a:rPr lang="hr-BA" smtClean="0"/>
              <a:t>26. 11. 2020.</a:t>
            </a:fld>
            <a:endParaRPr lang="hr-BA"/>
          </a:p>
        </p:txBody>
      </p:sp>
      <p:sp>
        <p:nvSpPr>
          <p:cNvPr id="6" name="Footer Placeholder 5">
            <a:extLst>
              <a:ext uri="{FF2B5EF4-FFF2-40B4-BE49-F238E27FC236}">
                <a16:creationId xmlns:a16="http://schemas.microsoft.com/office/drawing/2014/main" id="{EDB821AB-2158-4E52-923B-19C7BCFBD314}"/>
              </a:ext>
            </a:extLst>
          </p:cNvPr>
          <p:cNvSpPr>
            <a:spLocks noGrp="1"/>
          </p:cNvSpPr>
          <p:nvPr>
            <p:ph type="ftr" sz="quarter" idx="11"/>
          </p:nvPr>
        </p:nvSpPr>
        <p:spPr/>
        <p:txBody>
          <a:bodyPr/>
          <a:lstStyle/>
          <a:p>
            <a:endParaRPr lang="hr-BA"/>
          </a:p>
        </p:txBody>
      </p:sp>
      <p:sp>
        <p:nvSpPr>
          <p:cNvPr id="7" name="Slide Number Placeholder 6">
            <a:extLst>
              <a:ext uri="{FF2B5EF4-FFF2-40B4-BE49-F238E27FC236}">
                <a16:creationId xmlns:a16="http://schemas.microsoft.com/office/drawing/2014/main" id="{CECF011A-15E0-4B6C-8FA9-BB6F7BACEFF6}"/>
              </a:ext>
            </a:extLst>
          </p:cNvPr>
          <p:cNvSpPr>
            <a:spLocks noGrp="1"/>
          </p:cNvSpPr>
          <p:nvPr>
            <p:ph type="sldNum" sz="quarter" idx="12"/>
          </p:nvPr>
        </p:nvSpPr>
        <p:spPr/>
        <p:txBody>
          <a:bodyPr/>
          <a:lstStyle/>
          <a:p>
            <a:fld id="{8CA65467-20F5-4009-912A-730BC6E82C18}" type="slidenum">
              <a:rPr lang="hr-BA" smtClean="0"/>
              <a:t>‹#›</a:t>
            </a:fld>
            <a:endParaRPr lang="hr-BA"/>
          </a:p>
        </p:txBody>
      </p:sp>
    </p:spTree>
    <p:extLst>
      <p:ext uri="{BB962C8B-B14F-4D97-AF65-F5344CB8AC3E}">
        <p14:creationId xmlns:p14="http://schemas.microsoft.com/office/powerpoint/2010/main" val="334681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6265-32F3-425D-AA98-19DF6F6308FA}"/>
              </a:ext>
            </a:extLst>
          </p:cNvPr>
          <p:cNvSpPr>
            <a:spLocks noGrp="1"/>
          </p:cNvSpPr>
          <p:nvPr>
            <p:ph type="title"/>
          </p:nvPr>
        </p:nvSpPr>
        <p:spPr>
          <a:xfrm>
            <a:off x="839788" y="365125"/>
            <a:ext cx="10515600" cy="1325563"/>
          </a:xfrm>
        </p:spPr>
        <p:txBody>
          <a:bodyPr/>
          <a:lstStyle/>
          <a:p>
            <a:r>
              <a:rPr lang="en-US"/>
              <a:t>Click to edit Master title style</a:t>
            </a:r>
            <a:endParaRPr lang="hr-BA"/>
          </a:p>
        </p:txBody>
      </p:sp>
      <p:sp>
        <p:nvSpPr>
          <p:cNvPr id="3" name="Text Placeholder 2">
            <a:extLst>
              <a:ext uri="{FF2B5EF4-FFF2-40B4-BE49-F238E27FC236}">
                <a16:creationId xmlns:a16="http://schemas.microsoft.com/office/drawing/2014/main" id="{C8BBC740-1F78-4749-8CFB-05E7CC71F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9AEB2-9D53-46F1-947D-99BFE47A89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BA"/>
          </a:p>
        </p:txBody>
      </p:sp>
      <p:sp>
        <p:nvSpPr>
          <p:cNvPr id="5" name="Text Placeholder 4">
            <a:extLst>
              <a:ext uri="{FF2B5EF4-FFF2-40B4-BE49-F238E27FC236}">
                <a16:creationId xmlns:a16="http://schemas.microsoft.com/office/drawing/2014/main" id="{FC11BC29-2520-4BA3-AF05-CCDAF992F7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E5DCE3-3E82-4698-989E-47BF22B4E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BA"/>
          </a:p>
        </p:txBody>
      </p:sp>
      <p:sp>
        <p:nvSpPr>
          <p:cNvPr id="7" name="Date Placeholder 6">
            <a:extLst>
              <a:ext uri="{FF2B5EF4-FFF2-40B4-BE49-F238E27FC236}">
                <a16:creationId xmlns:a16="http://schemas.microsoft.com/office/drawing/2014/main" id="{EAEB0286-0887-48C0-A10B-1CEC393BF509}"/>
              </a:ext>
            </a:extLst>
          </p:cNvPr>
          <p:cNvSpPr>
            <a:spLocks noGrp="1"/>
          </p:cNvSpPr>
          <p:nvPr>
            <p:ph type="dt" sz="half" idx="10"/>
          </p:nvPr>
        </p:nvSpPr>
        <p:spPr/>
        <p:txBody>
          <a:bodyPr/>
          <a:lstStyle/>
          <a:p>
            <a:fld id="{3F4416B5-EB62-4175-9AA8-23D9ED709F83}" type="datetimeFigureOut">
              <a:rPr lang="hr-BA" smtClean="0"/>
              <a:t>26. 11. 2020.</a:t>
            </a:fld>
            <a:endParaRPr lang="hr-BA"/>
          </a:p>
        </p:txBody>
      </p:sp>
      <p:sp>
        <p:nvSpPr>
          <p:cNvPr id="8" name="Footer Placeholder 7">
            <a:extLst>
              <a:ext uri="{FF2B5EF4-FFF2-40B4-BE49-F238E27FC236}">
                <a16:creationId xmlns:a16="http://schemas.microsoft.com/office/drawing/2014/main" id="{C908EC90-8BF3-4FCA-9C81-CAFA9F92EE23}"/>
              </a:ext>
            </a:extLst>
          </p:cNvPr>
          <p:cNvSpPr>
            <a:spLocks noGrp="1"/>
          </p:cNvSpPr>
          <p:nvPr>
            <p:ph type="ftr" sz="quarter" idx="11"/>
          </p:nvPr>
        </p:nvSpPr>
        <p:spPr/>
        <p:txBody>
          <a:bodyPr/>
          <a:lstStyle/>
          <a:p>
            <a:endParaRPr lang="hr-BA"/>
          </a:p>
        </p:txBody>
      </p:sp>
      <p:sp>
        <p:nvSpPr>
          <p:cNvPr id="9" name="Slide Number Placeholder 8">
            <a:extLst>
              <a:ext uri="{FF2B5EF4-FFF2-40B4-BE49-F238E27FC236}">
                <a16:creationId xmlns:a16="http://schemas.microsoft.com/office/drawing/2014/main" id="{8B6319EE-FAC7-4820-83C9-D06FAEB4980E}"/>
              </a:ext>
            </a:extLst>
          </p:cNvPr>
          <p:cNvSpPr>
            <a:spLocks noGrp="1"/>
          </p:cNvSpPr>
          <p:nvPr>
            <p:ph type="sldNum" sz="quarter" idx="12"/>
          </p:nvPr>
        </p:nvSpPr>
        <p:spPr/>
        <p:txBody>
          <a:bodyPr/>
          <a:lstStyle/>
          <a:p>
            <a:fld id="{8CA65467-20F5-4009-912A-730BC6E82C18}" type="slidenum">
              <a:rPr lang="hr-BA" smtClean="0"/>
              <a:t>‹#›</a:t>
            </a:fld>
            <a:endParaRPr lang="hr-BA"/>
          </a:p>
        </p:txBody>
      </p:sp>
    </p:spTree>
    <p:extLst>
      <p:ext uri="{BB962C8B-B14F-4D97-AF65-F5344CB8AC3E}">
        <p14:creationId xmlns:p14="http://schemas.microsoft.com/office/powerpoint/2010/main" val="19877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6CBB9-3022-45D1-9711-D94E2302846F}"/>
              </a:ext>
            </a:extLst>
          </p:cNvPr>
          <p:cNvSpPr>
            <a:spLocks noGrp="1"/>
          </p:cNvSpPr>
          <p:nvPr>
            <p:ph type="title"/>
          </p:nvPr>
        </p:nvSpPr>
        <p:spPr/>
        <p:txBody>
          <a:bodyPr/>
          <a:lstStyle/>
          <a:p>
            <a:r>
              <a:rPr lang="en-US"/>
              <a:t>Click to edit Master title style</a:t>
            </a:r>
            <a:endParaRPr lang="hr-BA"/>
          </a:p>
        </p:txBody>
      </p:sp>
      <p:sp>
        <p:nvSpPr>
          <p:cNvPr id="3" name="Date Placeholder 2">
            <a:extLst>
              <a:ext uri="{FF2B5EF4-FFF2-40B4-BE49-F238E27FC236}">
                <a16:creationId xmlns:a16="http://schemas.microsoft.com/office/drawing/2014/main" id="{719C2227-4793-48E1-8EB5-CC0D2014E722}"/>
              </a:ext>
            </a:extLst>
          </p:cNvPr>
          <p:cNvSpPr>
            <a:spLocks noGrp="1"/>
          </p:cNvSpPr>
          <p:nvPr>
            <p:ph type="dt" sz="half" idx="10"/>
          </p:nvPr>
        </p:nvSpPr>
        <p:spPr/>
        <p:txBody>
          <a:bodyPr/>
          <a:lstStyle/>
          <a:p>
            <a:fld id="{3F4416B5-EB62-4175-9AA8-23D9ED709F83}" type="datetimeFigureOut">
              <a:rPr lang="hr-BA" smtClean="0"/>
              <a:t>26. 11. 2020.</a:t>
            </a:fld>
            <a:endParaRPr lang="hr-BA"/>
          </a:p>
        </p:txBody>
      </p:sp>
      <p:sp>
        <p:nvSpPr>
          <p:cNvPr id="4" name="Footer Placeholder 3">
            <a:extLst>
              <a:ext uri="{FF2B5EF4-FFF2-40B4-BE49-F238E27FC236}">
                <a16:creationId xmlns:a16="http://schemas.microsoft.com/office/drawing/2014/main" id="{AE794CE7-52F8-4B33-AD82-AA2A566D7324}"/>
              </a:ext>
            </a:extLst>
          </p:cNvPr>
          <p:cNvSpPr>
            <a:spLocks noGrp="1"/>
          </p:cNvSpPr>
          <p:nvPr>
            <p:ph type="ftr" sz="quarter" idx="11"/>
          </p:nvPr>
        </p:nvSpPr>
        <p:spPr/>
        <p:txBody>
          <a:bodyPr/>
          <a:lstStyle/>
          <a:p>
            <a:endParaRPr lang="hr-BA"/>
          </a:p>
        </p:txBody>
      </p:sp>
      <p:sp>
        <p:nvSpPr>
          <p:cNvPr id="5" name="Slide Number Placeholder 4">
            <a:extLst>
              <a:ext uri="{FF2B5EF4-FFF2-40B4-BE49-F238E27FC236}">
                <a16:creationId xmlns:a16="http://schemas.microsoft.com/office/drawing/2014/main" id="{E5CE1B71-EFF0-4F77-8E39-52B07480C3C4}"/>
              </a:ext>
            </a:extLst>
          </p:cNvPr>
          <p:cNvSpPr>
            <a:spLocks noGrp="1"/>
          </p:cNvSpPr>
          <p:nvPr>
            <p:ph type="sldNum" sz="quarter" idx="12"/>
          </p:nvPr>
        </p:nvSpPr>
        <p:spPr/>
        <p:txBody>
          <a:bodyPr/>
          <a:lstStyle/>
          <a:p>
            <a:fld id="{8CA65467-20F5-4009-912A-730BC6E82C18}" type="slidenum">
              <a:rPr lang="hr-BA" smtClean="0"/>
              <a:t>‹#›</a:t>
            </a:fld>
            <a:endParaRPr lang="hr-BA"/>
          </a:p>
        </p:txBody>
      </p:sp>
    </p:spTree>
    <p:extLst>
      <p:ext uri="{BB962C8B-B14F-4D97-AF65-F5344CB8AC3E}">
        <p14:creationId xmlns:p14="http://schemas.microsoft.com/office/powerpoint/2010/main" val="1118046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8DEA5-8A4D-479F-B369-28EEED3AB988}"/>
              </a:ext>
            </a:extLst>
          </p:cNvPr>
          <p:cNvSpPr>
            <a:spLocks noGrp="1"/>
          </p:cNvSpPr>
          <p:nvPr>
            <p:ph type="dt" sz="half" idx="10"/>
          </p:nvPr>
        </p:nvSpPr>
        <p:spPr/>
        <p:txBody>
          <a:bodyPr/>
          <a:lstStyle/>
          <a:p>
            <a:fld id="{3F4416B5-EB62-4175-9AA8-23D9ED709F83}" type="datetimeFigureOut">
              <a:rPr lang="hr-BA" smtClean="0"/>
              <a:t>26. 11. 2020.</a:t>
            </a:fld>
            <a:endParaRPr lang="hr-BA"/>
          </a:p>
        </p:txBody>
      </p:sp>
      <p:sp>
        <p:nvSpPr>
          <p:cNvPr id="3" name="Footer Placeholder 2">
            <a:extLst>
              <a:ext uri="{FF2B5EF4-FFF2-40B4-BE49-F238E27FC236}">
                <a16:creationId xmlns:a16="http://schemas.microsoft.com/office/drawing/2014/main" id="{3309C50C-6B4F-4B64-80F4-0EC77B91FD6C}"/>
              </a:ext>
            </a:extLst>
          </p:cNvPr>
          <p:cNvSpPr>
            <a:spLocks noGrp="1"/>
          </p:cNvSpPr>
          <p:nvPr>
            <p:ph type="ftr" sz="quarter" idx="11"/>
          </p:nvPr>
        </p:nvSpPr>
        <p:spPr/>
        <p:txBody>
          <a:bodyPr/>
          <a:lstStyle/>
          <a:p>
            <a:endParaRPr lang="hr-BA"/>
          </a:p>
        </p:txBody>
      </p:sp>
      <p:sp>
        <p:nvSpPr>
          <p:cNvPr id="4" name="Slide Number Placeholder 3">
            <a:extLst>
              <a:ext uri="{FF2B5EF4-FFF2-40B4-BE49-F238E27FC236}">
                <a16:creationId xmlns:a16="http://schemas.microsoft.com/office/drawing/2014/main" id="{4767D341-582A-43DD-83CB-F7F46DE0420F}"/>
              </a:ext>
            </a:extLst>
          </p:cNvPr>
          <p:cNvSpPr>
            <a:spLocks noGrp="1"/>
          </p:cNvSpPr>
          <p:nvPr>
            <p:ph type="sldNum" sz="quarter" idx="12"/>
          </p:nvPr>
        </p:nvSpPr>
        <p:spPr/>
        <p:txBody>
          <a:bodyPr/>
          <a:lstStyle/>
          <a:p>
            <a:fld id="{8CA65467-20F5-4009-912A-730BC6E82C18}" type="slidenum">
              <a:rPr lang="hr-BA" smtClean="0"/>
              <a:t>‹#›</a:t>
            </a:fld>
            <a:endParaRPr lang="hr-BA"/>
          </a:p>
        </p:txBody>
      </p:sp>
    </p:spTree>
    <p:extLst>
      <p:ext uri="{BB962C8B-B14F-4D97-AF65-F5344CB8AC3E}">
        <p14:creationId xmlns:p14="http://schemas.microsoft.com/office/powerpoint/2010/main" val="263768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8F458-A718-4A86-BCA3-ECD15B214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BA"/>
          </a:p>
        </p:txBody>
      </p:sp>
      <p:sp>
        <p:nvSpPr>
          <p:cNvPr id="3" name="Content Placeholder 2">
            <a:extLst>
              <a:ext uri="{FF2B5EF4-FFF2-40B4-BE49-F238E27FC236}">
                <a16:creationId xmlns:a16="http://schemas.microsoft.com/office/drawing/2014/main" id="{804CC049-2DA2-489B-B99D-2174D4529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BA"/>
          </a:p>
        </p:txBody>
      </p:sp>
      <p:sp>
        <p:nvSpPr>
          <p:cNvPr id="4" name="Text Placeholder 3">
            <a:extLst>
              <a:ext uri="{FF2B5EF4-FFF2-40B4-BE49-F238E27FC236}">
                <a16:creationId xmlns:a16="http://schemas.microsoft.com/office/drawing/2014/main" id="{CD02CFFB-AAA1-4937-8CF7-9494473B0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14A077-9C04-4F99-9284-BD1674ED9362}"/>
              </a:ext>
            </a:extLst>
          </p:cNvPr>
          <p:cNvSpPr>
            <a:spLocks noGrp="1"/>
          </p:cNvSpPr>
          <p:nvPr>
            <p:ph type="dt" sz="half" idx="10"/>
          </p:nvPr>
        </p:nvSpPr>
        <p:spPr/>
        <p:txBody>
          <a:bodyPr/>
          <a:lstStyle/>
          <a:p>
            <a:fld id="{3F4416B5-EB62-4175-9AA8-23D9ED709F83}" type="datetimeFigureOut">
              <a:rPr lang="hr-BA" smtClean="0"/>
              <a:t>26. 11. 2020.</a:t>
            </a:fld>
            <a:endParaRPr lang="hr-BA"/>
          </a:p>
        </p:txBody>
      </p:sp>
      <p:sp>
        <p:nvSpPr>
          <p:cNvPr id="6" name="Footer Placeholder 5">
            <a:extLst>
              <a:ext uri="{FF2B5EF4-FFF2-40B4-BE49-F238E27FC236}">
                <a16:creationId xmlns:a16="http://schemas.microsoft.com/office/drawing/2014/main" id="{844D54F0-2E6B-46F9-A48E-2324F366727E}"/>
              </a:ext>
            </a:extLst>
          </p:cNvPr>
          <p:cNvSpPr>
            <a:spLocks noGrp="1"/>
          </p:cNvSpPr>
          <p:nvPr>
            <p:ph type="ftr" sz="quarter" idx="11"/>
          </p:nvPr>
        </p:nvSpPr>
        <p:spPr/>
        <p:txBody>
          <a:bodyPr/>
          <a:lstStyle/>
          <a:p>
            <a:endParaRPr lang="hr-BA"/>
          </a:p>
        </p:txBody>
      </p:sp>
      <p:sp>
        <p:nvSpPr>
          <p:cNvPr id="7" name="Slide Number Placeholder 6">
            <a:extLst>
              <a:ext uri="{FF2B5EF4-FFF2-40B4-BE49-F238E27FC236}">
                <a16:creationId xmlns:a16="http://schemas.microsoft.com/office/drawing/2014/main" id="{BCE853A1-0C4F-4F7F-B485-AEDD2B279211}"/>
              </a:ext>
            </a:extLst>
          </p:cNvPr>
          <p:cNvSpPr>
            <a:spLocks noGrp="1"/>
          </p:cNvSpPr>
          <p:nvPr>
            <p:ph type="sldNum" sz="quarter" idx="12"/>
          </p:nvPr>
        </p:nvSpPr>
        <p:spPr/>
        <p:txBody>
          <a:bodyPr/>
          <a:lstStyle/>
          <a:p>
            <a:fld id="{8CA65467-20F5-4009-912A-730BC6E82C18}" type="slidenum">
              <a:rPr lang="hr-BA" smtClean="0"/>
              <a:t>‹#›</a:t>
            </a:fld>
            <a:endParaRPr lang="hr-BA"/>
          </a:p>
        </p:txBody>
      </p:sp>
    </p:spTree>
    <p:extLst>
      <p:ext uri="{BB962C8B-B14F-4D97-AF65-F5344CB8AC3E}">
        <p14:creationId xmlns:p14="http://schemas.microsoft.com/office/powerpoint/2010/main" val="8907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3C75F-87DE-4565-8FB9-6DDB02C8F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BA"/>
          </a:p>
        </p:txBody>
      </p:sp>
      <p:sp>
        <p:nvSpPr>
          <p:cNvPr id="3" name="Picture Placeholder 2">
            <a:extLst>
              <a:ext uri="{FF2B5EF4-FFF2-40B4-BE49-F238E27FC236}">
                <a16:creationId xmlns:a16="http://schemas.microsoft.com/office/drawing/2014/main" id="{3F3A87D0-11BC-4A38-A2FB-73A15A7B60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BA"/>
          </a:p>
        </p:txBody>
      </p:sp>
      <p:sp>
        <p:nvSpPr>
          <p:cNvPr id="4" name="Text Placeholder 3">
            <a:extLst>
              <a:ext uri="{FF2B5EF4-FFF2-40B4-BE49-F238E27FC236}">
                <a16:creationId xmlns:a16="http://schemas.microsoft.com/office/drawing/2014/main" id="{5F0C5708-D59D-4A77-A77D-F2DE286926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C3D57-A379-43A1-B13E-59A5A1071663}"/>
              </a:ext>
            </a:extLst>
          </p:cNvPr>
          <p:cNvSpPr>
            <a:spLocks noGrp="1"/>
          </p:cNvSpPr>
          <p:nvPr>
            <p:ph type="dt" sz="half" idx="10"/>
          </p:nvPr>
        </p:nvSpPr>
        <p:spPr/>
        <p:txBody>
          <a:bodyPr/>
          <a:lstStyle/>
          <a:p>
            <a:fld id="{3F4416B5-EB62-4175-9AA8-23D9ED709F83}" type="datetimeFigureOut">
              <a:rPr lang="hr-BA" smtClean="0"/>
              <a:t>26. 11. 2020.</a:t>
            </a:fld>
            <a:endParaRPr lang="hr-BA"/>
          </a:p>
        </p:txBody>
      </p:sp>
      <p:sp>
        <p:nvSpPr>
          <p:cNvPr id="6" name="Footer Placeholder 5">
            <a:extLst>
              <a:ext uri="{FF2B5EF4-FFF2-40B4-BE49-F238E27FC236}">
                <a16:creationId xmlns:a16="http://schemas.microsoft.com/office/drawing/2014/main" id="{D1DC620F-967D-4264-8B86-DB03FF84EFCA}"/>
              </a:ext>
            </a:extLst>
          </p:cNvPr>
          <p:cNvSpPr>
            <a:spLocks noGrp="1"/>
          </p:cNvSpPr>
          <p:nvPr>
            <p:ph type="ftr" sz="quarter" idx="11"/>
          </p:nvPr>
        </p:nvSpPr>
        <p:spPr/>
        <p:txBody>
          <a:bodyPr/>
          <a:lstStyle/>
          <a:p>
            <a:endParaRPr lang="hr-BA"/>
          </a:p>
        </p:txBody>
      </p:sp>
      <p:sp>
        <p:nvSpPr>
          <p:cNvPr id="7" name="Slide Number Placeholder 6">
            <a:extLst>
              <a:ext uri="{FF2B5EF4-FFF2-40B4-BE49-F238E27FC236}">
                <a16:creationId xmlns:a16="http://schemas.microsoft.com/office/drawing/2014/main" id="{F362F346-73D9-492C-AF83-00F612BF1006}"/>
              </a:ext>
            </a:extLst>
          </p:cNvPr>
          <p:cNvSpPr>
            <a:spLocks noGrp="1"/>
          </p:cNvSpPr>
          <p:nvPr>
            <p:ph type="sldNum" sz="quarter" idx="12"/>
          </p:nvPr>
        </p:nvSpPr>
        <p:spPr/>
        <p:txBody>
          <a:bodyPr/>
          <a:lstStyle/>
          <a:p>
            <a:fld id="{8CA65467-20F5-4009-912A-730BC6E82C18}" type="slidenum">
              <a:rPr lang="hr-BA" smtClean="0"/>
              <a:t>‹#›</a:t>
            </a:fld>
            <a:endParaRPr lang="hr-BA"/>
          </a:p>
        </p:txBody>
      </p:sp>
    </p:spTree>
    <p:extLst>
      <p:ext uri="{BB962C8B-B14F-4D97-AF65-F5344CB8AC3E}">
        <p14:creationId xmlns:p14="http://schemas.microsoft.com/office/powerpoint/2010/main" val="93263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BD2EA1-D2F7-43C9-B736-5E9BD1CE3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BA"/>
          </a:p>
        </p:txBody>
      </p:sp>
      <p:sp>
        <p:nvSpPr>
          <p:cNvPr id="3" name="Text Placeholder 2">
            <a:extLst>
              <a:ext uri="{FF2B5EF4-FFF2-40B4-BE49-F238E27FC236}">
                <a16:creationId xmlns:a16="http://schemas.microsoft.com/office/drawing/2014/main" id="{0FFCAA16-921A-47AE-97B0-A06E1C6E7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BA"/>
          </a:p>
        </p:txBody>
      </p:sp>
      <p:sp>
        <p:nvSpPr>
          <p:cNvPr id="4" name="Date Placeholder 3">
            <a:extLst>
              <a:ext uri="{FF2B5EF4-FFF2-40B4-BE49-F238E27FC236}">
                <a16:creationId xmlns:a16="http://schemas.microsoft.com/office/drawing/2014/main" id="{B4AE74CD-DC97-40D4-AE31-0376A38F3F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416B5-EB62-4175-9AA8-23D9ED709F83}" type="datetimeFigureOut">
              <a:rPr lang="hr-BA" smtClean="0"/>
              <a:t>26. 11. 2020.</a:t>
            </a:fld>
            <a:endParaRPr lang="hr-BA"/>
          </a:p>
        </p:txBody>
      </p:sp>
      <p:sp>
        <p:nvSpPr>
          <p:cNvPr id="5" name="Footer Placeholder 4">
            <a:extLst>
              <a:ext uri="{FF2B5EF4-FFF2-40B4-BE49-F238E27FC236}">
                <a16:creationId xmlns:a16="http://schemas.microsoft.com/office/drawing/2014/main" id="{54624946-0049-49B5-B685-4FCFFA26B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BA"/>
          </a:p>
        </p:txBody>
      </p:sp>
      <p:sp>
        <p:nvSpPr>
          <p:cNvPr id="6" name="Slide Number Placeholder 5">
            <a:extLst>
              <a:ext uri="{FF2B5EF4-FFF2-40B4-BE49-F238E27FC236}">
                <a16:creationId xmlns:a16="http://schemas.microsoft.com/office/drawing/2014/main" id="{2863DF77-4DCB-4FD5-882A-697A26372D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65467-20F5-4009-912A-730BC6E82C18}" type="slidenum">
              <a:rPr lang="hr-BA" smtClean="0"/>
              <a:t>‹#›</a:t>
            </a:fld>
            <a:endParaRPr lang="hr-BA"/>
          </a:p>
        </p:txBody>
      </p:sp>
    </p:spTree>
    <p:extLst>
      <p:ext uri="{BB962C8B-B14F-4D97-AF65-F5344CB8AC3E}">
        <p14:creationId xmlns:p14="http://schemas.microsoft.com/office/powerpoint/2010/main" val="2898046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urbangreentrain.mammutfilm.it/upimg/pdf/Module_1_final_version-compressed.pdf" TargetMode="External"/><Relationship Id="rId7" Type="http://schemas.openxmlformats.org/officeDocument/2006/relationships/hyperlink" Target="https://www.urbangreentrain.mammutfilm.it/upimg/pdf/Module%20_5_final_version.pdf" TargetMode="External"/><Relationship Id="rId2" Type="http://schemas.openxmlformats.org/officeDocument/2006/relationships/hyperlink" Target="https://www.urbangreentrain.mammutfilm.it/en/?id=Pilot_Course" TargetMode="External"/><Relationship Id="rId1" Type="http://schemas.openxmlformats.org/officeDocument/2006/relationships/slideLayout" Target="../slideLayouts/slideLayout2.xml"/><Relationship Id="rId6" Type="http://schemas.openxmlformats.org/officeDocument/2006/relationships/hyperlink" Target="https://www.urbangreentrain.mammutfilm.it/upimg/pdf/Module_4_final_version.pdf" TargetMode="External"/><Relationship Id="rId5" Type="http://schemas.openxmlformats.org/officeDocument/2006/relationships/hyperlink" Target="https://www.urbangreentrain.mammutfilm.it/upimg/pdf/Module_3_final_version.pdf" TargetMode="External"/><Relationship Id="rId4" Type="http://schemas.openxmlformats.org/officeDocument/2006/relationships/hyperlink" Target="https://www.urbangreentrain.mammutfilm.it/upimg/pdf/Module_2_final_version.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 Target="slide4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 Target="slide4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 Target="slide4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urbangreentrain.mammutfilm.it/upimg/pdf/Module_2_final_version.pdf" TargetMode="External"/><Relationship Id="rId2" Type="http://schemas.openxmlformats.org/officeDocument/2006/relationships/hyperlink" Target="http://www.urbangreentrain.eu/upimg/pdf/Module_1_final_version-compressed.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Osnove</a:t>
            </a:r>
            <a:r>
              <a:rPr lang="en-US" dirty="0"/>
              <a:t> urbane </a:t>
            </a:r>
            <a:r>
              <a:rPr lang="en-US" dirty="0" err="1"/>
              <a:t>poljoprivrede</a:t>
            </a:r>
            <a:endParaRPr lang="bs-Latn-BA" dirty="0"/>
          </a:p>
        </p:txBody>
      </p:sp>
      <p:sp>
        <p:nvSpPr>
          <p:cNvPr id="3" name="Subtitle 2"/>
          <p:cNvSpPr>
            <a:spLocks noGrp="1"/>
          </p:cNvSpPr>
          <p:nvPr>
            <p:ph type="subTitle" idx="1"/>
          </p:nvPr>
        </p:nvSpPr>
        <p:spPr/>
        <p:txBody>
          <a:bodyPr/>
          <a:lstStyle/>
          <a:p>
            <a:r>
              <a:rPr lang="bs-Latn-BA" dirty="0"/>
              <a:t>Uvod</a:t>
            </a:r>
          </a:p>
        </p:txBody>
      </p:sp>
      <p:pic>
        <p:nvPicPr>
          <p:cNvPr id="4" name="Picture 3" descr="C:\Users\user\Desktop\BUGI\logo sniping.PNG"/>
          <p:cNvPicPr/>
          <p:nvPr/>
        </p:nvPicPr>
        <p:blipFill>
          <a:blip r:embed="rId2" cstate="print"/>
          <a:srcRect/>
          <a:stretch>
            <a:fillRect/>
          </a:stretch>
        </p:blipFill>
        <p:spPr bwMode="auto">
          <a:xfrm>
            <a:off x="1524000" y="0"/>
            <a:ext cx="1549082" cy="1003110"/>
          </a:xfrm>
          <a:prstGeom prst="rect">
            <a:avLst/>
          </a:prstGeom>
          <a:noFill/>
          <a:ln w="9525">
            <a:noFill/>
            <a:miter lim="800000"/>
            <a:headEnd/>
            <a:tailEnd/>
          </a:ln>
        </p:spPr>
      </p:pic>
      <p:pic>
        <p:nvPicPr>
          <p:cNvPr id="5" name="Picture 4" descr="Image result for erasmus+ logo"/>
          <p:cNvPicPr/>
          <p:nvPr/>
        </p:nvPicPr>
        <p:blipFill>
          <a:blip r:embed="rId3" cstate="print"/>
          <a:srcRect/>
          <a:stretch>
            <a:fillRect/>
          </a:stretch>
        </p:blipFill>
        <p:spPr bwMode="auto">
          <a:xfrm>
            <a:off x="7680176" y="332656"/>
            <a:ext cx="2265528" cy="647272"/>
          </a:xfrm>
          <a:prstGeom prst="rect">
            <a:avLst/>
          </a:prstGeom>
          <a:noFill/>
          <a:ln w="9525">
            <a:noFill/>
            <a:miter lim="800000"/>
            <a:headEnd/>
            <a:tailEnd/>
          </a:ln>
        </p:spPr>
      </p:pic>
      <p:sp>
        <p:nvSpPr>
          <p:cNvPr id="6" name="Rectangle 5"/>
          <p:cNvSpPr/>
          <p:nvPr/>
        </p:nvSpPr>
        <p:spPr>
          <a:xfrm>
            <a:off x="1524000" y="5589241"/>
            <a:ext cx="8532440" cy="1200329"/>
          </a:xfrm>
          <a:prstGeom prst="rect">
            <a:avLst/>
          </a:prstGeom>
        </p:spPr>
        <p:txBody>
          <a:bodyPr wrap="square">
            <a:spAutoFit/>
          </a:bodyPr>
          <a:lstStyle/>
          <a:p>
            <a:r>
              <a:rPr lang="en-GB"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dirty="0"/>
          </a:p>
        </p:txBody>
      </p:sp>
    </p:spTree>
    <p:extLst>
      <p:ext uri="{BB962C8B-B14F-4D97-AF65-F5344CB8AC3E}">
        <p14:creationId xmlns:p14="http://schemas.microsoft.com/office/powerpoint/2010/main" val="319281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38D6B-9756-4BC8-991D-767C1C78E9BF}"/>
              </a:ext>
            </a:extLst>
          </p:cNvPr>
          <p:cNvSpPr>
            <a:spLocks noGrp="1"/>
          </p:cNvSpPr>
          <p:nvPr>
            <p:ph type="title"/>
          </p:nvPr>
        </p:nvSpPr>
        <p:spPr/>
        <p:txBody>
          <a:bodyPr/>
          <a:lstStyle/>
          <a:p>
            <a:endParaRPr lang="hr-BA"/>
          </a:p>
        </p:txBody>
      </p:sp>
      <p:grpSp>
        <p:nvGrpSpPr>
          <p:cNvPr id="3" name="Group 2">
            <a:extLst>
              <a:ext uri="{FF2B5EF4-FFF2-40B4-BE49-F238E27FC236}">
                <a16:creationId xmlns:a16="http://schemas.microsoft.com/office/drawing/2014/main" id="{6F2F247B-903A-4E97-BF05-36869174E0B5}"/>
              </a:ext>
            </a:extLst>
          </p:cNvPr>
          <p:cNvGrpSpPr/>
          <p:nvPr/>
        </p:nvGrpSpPr>
        <p:grpSpPr>
          <a:xfrm>
            <a:off x="3493501" y="1897008"/>
            <a:ext cx="6649402" cy="3891916"/>
            <a:chOff x="3326131" y="1588770"/>
            <a:chExt cx="8865869" cy="5189221"/>
          </a:xfrm>
        </p:grpSpPr>
        <p:pic>
          <p:nvPicPr>
            <p:cNvPr id="4" name="Picture 2" descr="https://miro.medium.com/max/1250/0*N5dyrbSWnJqOuaXo.">
              <a:extLst>
                <a:ext uri="{FF2B5EF4-FFF2-40B4-BE49-F238E27FC236}">
                  <a16:creationId xmlns:a16="http://schemas.microsoft.com/office/drawing/2014/main" id="{51C75CCE-DE99-4525-B9DC-31831530F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540" y="1588770"/>
              <a:ext cx="5911121" cy="45451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A356F20-FFEC-4A6B-BF7F-1F02EB379301}"/>
                </a:ext>
              </a:extLst>
            </p:cNvPr>
            <p:cNvSpPr/>
            <p:nvPr/>
          </p:nvSpPr>
          <p:spPr>
            <a:xfrm>
              <a:off x="7432520" y="5945569"/>
              <a:ext cx="4759480" cy="82099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s-Latn-BA" sz="1350" b="1" dirty="0">
                  <a:solidFill>
                    <a:srgbClr val="FF0000"/>
                  </a:solidFill>
                </a:rPr>
                <a:t>SOCIAL JUSTICE </a:t>
              </a:r>
              <a:r>
                <a:rPr lang="bs-Latn-BA" sz="1350" dirty="0"/>
                <a:t>–</a:t>
              </a:r>
              <a:br>
                <a:rPr lang="bs-Latn-BA" sz="1350" dirty="0"/>
              </a:br>
              <a:r>
                <a:rPr lang="bs-Latn-BA" sz="1350" dirty="0"/>
                <a:t> no barriers is a way to conflict prevention –</a:t>
              </a:r>
            </a:p>
            <a:p>
              <a:pPr algn="ctr"/>
              <a:r>
                <a:rPr lang="bs-Latn-BA" sz="1350" dirty="0"/>
                <a:t>Peace promotion</a:t>
              </a:r>
            </a:p>
          </p:txBody>
        </p:sp>
        <p:sp>
          <p:nvSpPr>
            <p:cNvPr id="6" name="Rectangle 5">
              <a:extLst>
                <a:ext uri="{FF2B5EF4-FFF2-40B4-BE49-F238E27FC236}">
                  <a16:creationId xmlns:a16="http://schemas.microsoft.com/office/drawing/2014/main" id="{56B01D15-6E62-42E2-9FDF-7EFB0E80C6C6}"/>
                </a:ext>
              </a:extLst>
            </p:cNvPr>
            <p:cNvSpPr/>
            <p:nvPr/>
          </p:nvSpPr>
          <p:spPr>
            <a:xfrm>
              <a:off x="3326131" y="5943601"/>
              <a:ext cx="4057650" cy="83439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s-Latn-BA" sz="1350" b="1" dirty="0">
                  <a:solidFill>
                    <a:srgbClr val="FF0000"/>
                  </a:solidFill>
                </a:rPr>
                <a:t>REALITY </a:t>
              </a:r>
              <a:r>
                <a:rPr lang="bs-Latn-BA" sz="1350" dirty="0"/>
                <a:t>–</a:t>
              </a:r>
              <a:br>
                <a:rPr lang="bs-Latn-BA" sz="1350" dirty="0"/>
              </a:br>
              <a:r>
                <a:rPr lang="bs-Latn-BA" sz="1350" dirty="0"/>
                <a:t> no barriers and inequality &amp; exclusion – fertile soil for conflict</a:t>
              </a:r>
            </a:p>
          </p:txBody>
        </p:sp>
      </p:grpSp>
    </p:spTree>
    <p:extLst>
      <p:ext uri="{BB962C8B-B14F-4D97-AF65-F5344CB8AC3E}">
        <p14:creationId xmlns:p14="http://schemas.microsoft.com/office/powerpoint/2010/main" val="320802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bs-Latn-BA" b="1" dirty="0"/>
              <a:t>Urbana poljoprivreda obuhvata:</a:t>
            </a:r>
            <a:endParaRPr lang="en-US" dirty="0"/>
          </a:p>
          <a:p>
            <a:r>
              <a:rPr lang="bs-Latn-BA" b="1" dirty="0"/>
              <a:t>-</a:t>
            </a:r>
            <a:r>
              <a:rPr lang="bs-Latn-BA" dirty="0"/>
              <a:t>Poljoprivredu, stočarstvo i uzgoj ribe u gradu i oko njega</a:t>
            </a:r>
            <a:endParaRPr lang="en-US" dirty="0"/>
          </a:p>
          <a:p>
            <a:r>
              <a:rPr lang="bs-Latn-BA" dirty="0"/>
              <a:t>-</a:t>
            </a:r>
            <a:r>
              <a:rPr lang="en-US" dirty="0"/>
              <a:t>P</a:t>
            </a:r>
            <a:r>
              <a:rPr lang="bs-Latn-BA" dirty="0"/>
              <a:t>roizvodnju hrane i neprehrambenih proizvoda</a:t>
            </a:r>
            <a:endParaRPr lang="en-US" dirty="0"/>
          </a:p>
          <a:p>
            <a:r>
              <a:rPr lang="bs-Latn-BA" dirty="0"/>
              <a:t>- Daljnju preradu i marketing  prehrambenih i neprehrambenih proizvoda</a:t>
            </a:r>
            <a:endParaRPr lang="en-US" dirty="0"/>
          </a:p>
          <a:p>
            <a:r>
              <a:rPr lang="en-US" dirty="0" err="1"/>
              <a:t>Proizvodnja</a:t>
            </a:r>
            <a:r>
              <a:rPr lang="en-US" dirty="0"/>
              <a:t> </a:t>
            </a:r>
            <a:r>
              <a:rPr lang="en-US" dirty="0" err="1"/>
              <a:t>i</a:t>
            </a:r>
            <a:r>
              <a:rPr lang="en-US" dirty="0"/>
              <a:t> k</a:t>
            </a:r>
            <a:r>
              <a:rPr lang="bs-Latn-BA" dirty="0"/>
              <a:t>orištenje komposta i (netretirane i tretirane) otpadne vode kao resursa</a:t>
            </a:r>
            <a:endParaRPr lang="en-US" dirty="0"/>
          </a:p>
          <a:p>
            <a:r>
              <a:rPr lang="bs-Latn-BA" dirty="0"/>
              <a:t>- Ona se odvija na neobrađenom zemljištu u gradu i oko njega, ali i u dvorištima i na krovovima</a:t>
            </a:r>
            <a:endParaRPr lang="en-US" dirty="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bs-Latn-BA" dirty="0"/>
              <a:t>Prvi korak u operacionalizaciji je podjela nivoa.</a:t>
            </a:r>
            <a:endParaRPr lang="en-US" dirty="0"/>
          </a:p>
          <a:p>
            <a:pPr lvl="0"/>
            <a:r>
              <a:rPr lang="bs-Latn-BA" b="1" dirty="0"/>
              <a:t>Vrste ekonomskih aktivnosti</a:t>
            </a:r>
            <a:endParaRPr lang="en-US" dirty="0"/>
          </a:p>
          <a:p>
            <a:pPr lvl="0"/>
            <a:r>
              <a:rPr lang="bs-Latn-BA" b="1" dirty="0"/>
              <a:t>Kategorije prehrambenih i neprehrambenih proizvoda</a:t>
            </a:r>
            <a:endParaRPr lang="en-US" dirty="0"/>
          </a:p>
          <a:p>
            <a:pPr lvl="0"/>
            <a:r>
              <a:rPr lang="bs-Latn-BA" b="1" dirty="0"/>
              <a:t>Unutargradski i prigradski kontekst</a:t>
            </a:r>
            <a:endParaRPr lang="en-US" dirty="0"/>
          </a:p>
          <a:p>
            <a:pPr lvl="0"/>
            <a:r>
              <a:rPr lang="bs-Latn-BA" b="1" dirty="0"/>
              <a:t>Regionalni tipovi</a:t>
            </a:r>
            <a:endParaRPr lang="en-US" dirty="0"/>
          </a:p>
          <a:p>
            <a:pPr lvl="0"/>
            <a:r>
              <a:rPr lang="bs-Latn-BA" b="1" dirty="0"/>
              <a:t>Tipovi proizvodnih sistema</a:t>
            </a:r>
            <a:endParaRPr lang="en-US" dirty="0"/>
          </a:p>
          <a:p>
            <a:pPr lvl="0"/>
            <a:r>
              <a:rPr lang="bs-Latn-BA" b="1" dirty="0"/>
              <a:t>Odredišta i skale proizvoda </a:t>
            </a:r>
            <a:r>
              <a:rPr lang="de-DE" dirty="0"/>
              <a:t>(Mougeot, 2000).</a:t>
            </a:r>
            <a:endParaRPr lang="en-US" dirty="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bs-Latn-BA" dirty="0"/>
              <a:t>Ovim navedenim nivoima </a:t>
            </a:r>
            <a:r>
              <a:rPr lang="en-US" dirty="0"/>
              <a:t>(6) </a:t>
            </a:r>
            <a:r>
              <a:rPr lang="bs-Latn-BA" dirty="0"/>
              <a:t>mogao bi se dodati još jedan koji se odnosi na osobe uključene u proces</a:t>
            </a:r>
            <a:r>
              <a:rPr lang="bs-Latn-BA" b="1" dirty="0"/>
              <a:t>. </a:t>
            </a:r>
            <a:endParaRPr lang="en-US" b="1" dirty="0"/>
          </a:p>
          <a:p>
            <a:r>
              <a:rPr lang="bs-Latn-BA" dirty="0"/>
              <a:t>Mnogi akteri u urbanoj poljoprivredi u zemljama u razvoju dolaze iz siromašnijih slojeva, međutim njihov spektar pokriva sve slojeve.</a:t>
            </a:r>
            <a:r>
              <a:rPr lang="de-DE" dirty="0"/>
              <a:t> Žene u urbanoj agrikulturi imaju izuzetno značajnu ulogu pošto su žene u mnogim kulturama odgovorne za prehranu porodice. </a:t>
            </a:r>
          </a:p>
          <a:p>
            <a:r>
              <a:rPr lang="de-DE" dirty="0"/>
              <a:t>Ovih ukupno sedam nivoa potkrepljuju definiciju i razliku između različitih oblika urbane agrikulture. Samo tada može uslijediti pomoć planera, političara, razvojnih organizacija itd. Stoga je potrebno identificirati različite </a:t>
            </a:r>
            <a:r>
              <a:rPr lang="bs-Latn-BA" dirty="0"/>
              <a:t>pozadine i motivacije urbane poljoprivrede kako bi se iskoristili odgovarajući sistemi podrške i finansiranja.</a:t>
            </a:r>
            <a:endParaRPr lang="en-US" dirty="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b="1" dirty="0"/>
              <a:t>Ostale definicije</a:t>
            </a:r>
            <a:endParaRPr lang="en-US" dirty="0"/>
          </a:p>
        </p:txBody>
      </p:sp>
      <p:sp>
        <p:nvSpPr>
          <p:cNvPr id="3" name="Content Placeholder 2"/>
          <p:cNvSpPr>
            <a:spLocks noGrp="1"/>
          </p:cNvSpPr>
          <p:nvPr>
            <p:ph idx="1"/>
          </p:nvPr>
        </p:nvSpPr>
        <p:spPr/>
        <p:txBody>
          <a:bodyPr>
            <a:normAutofit fontScale="55000" lnSpcReduction="20000"/>
          </a:bodyPr>
          <a:lstStyle/>
          <a:p>
            <a:r>
              <a:rPr lang="bs-Latn-BA" dirty="0"/>
              <a:t>Vremenom je dodano više  definicija urbane poljoprivrede; neke su navedene ovdje</a:t>
            </a:r>
            <a:r>
              <a:rPr lang="en-US" dirty="0"/>
              <a:t>:</a:t>
            </a:r>
          </a:p>
          <a:p>
            <a:r>
              <a:rPr lang="bs-Latn-BA" b="1" dirty="0"/>
              <a:t>Urbana poljoprivreda je uzgajanje biljaka i životinja za hranu i druge svrhe u i oko gradova</a:t>
            </a:r>
            <a:r>
              <a:rPr lang="en-US" b="1" dirty="0"/>
              <a:t>,</a:t>
            </a:r>
            <a:r>
              <a:rPr lang="bs-Latn-BA" b="1" dirty="0"/>
              <a:t> kao i druge aktivnosti poput proizvodnje i dostave. Urbana poljoprivreda je locirana na granicama grada i sastavljena je od raznih sistema, od proizvodnje za troškove života do potpuno komercijalizirane poljoprivrede.“</a:t>
            </a:r>
            <a:endParaRPr lang="en-US" dirty="0"/>
          </a:p>
          <a:p>
            <a:r>
              <a:rPr lang="bs-Latn-BA" dirty="0"/>
              <a:t> Izvor: René van Veenhuizen, Cities Farming for the Future in Cities Farming for the Future: Urban Agriculture for Green and Productive Cities, ed. René van Veenhuizen (RUAF Foundation, IIRR and IDRC, 2006, p. 2).</a:t>
            </a:r>
            <a:endParaRPr lang="en-US" dirty="0"/>
          </a:p>
          <a:p>
            <a:r>
              <a:rPr lang="bs-Latn-BA" b="1" dirty="0"/>
              <a:t>„Urbana poljoprivreda je </a:t>
            </a:r>
            <a:r>
              <a:rPr lang="en-US" b="1" dirty="0" err="1"/>
              <a:t>i</a:t>
            </a:r>
            <a:r>
              <a:rPr lang="en-US" b="1" dirty="0"/>
              <a:t> </a:t>
            </a:r>
            <a:r>
              <a:rPr lang="bs-Latn-BA" b="1" dirty="0"/>
              <a:t>periurbana predgradska poljoprivreda koja može biti definirana kao uzgajanje, procesuiranje i distribucija hrane i drugih proizvoda u i oko gradova za lokalno stanovništvo.“</a:t>
            </a:r>
            <a:endParaRPr lang="en-US" dirty="0"/>
          </a:p>
          <a:p>
            <a:r>
              <a:rPr lang="bs-Latn-BA" dirty="0"/>
              <a:t>izvor: GSDR 2015 Brief Urban Agriculture</a:t>
            </a:r>
            <a:endParaRPr lang="en-US" dirty="0"/>
          </a:p>
          <a:p>
            <a:r>
              <a:rPr lang="bs-Latn-BA" b="1" dirty="0"/>
              <a:t>„Urbana poljoprivreda se odnosi na sve zajednice, aktivnosti, mjesta i ekonomije koje se fokusiraju na biološku proizvodnju (usjevi, životinje...), a koje prema prostornom uređenju spadaju u urbane.“</a:t>
            </a:r>
          </a:p>
          <a:p>
            <a:r>
              <a:rPr lang="hr-BA" dirty="0"/>
              <a:t>Definicija koju koristi Program urbanog upravljanja UNHABITAT (Urban Management Programme) pripada Mougeotu (2000:10) prema kojoj je </a:t>
            </a:r>
            <a:r>
              <a:rPr lang="hr-BA" b="1" dirty="0"/>
              <a:t>urbana poljoprivreda djelatnost (intraurbana) smještena unutar ili na rubu gradića, grada ili metropole (periurbana), koja uzgaja, prerađuje i distribuira različitu hranu i neprehrambene proizvode, koristi većinom ljudske i materijalne resurse, proizvode i usluge koji postoje u gradu ili njegovoj blizini, a zauzvrat opskrbljuje to urbano područje ljudskim i materijalnim resursima, proizvodima i uslugama</a:t>
            </a:r>
            <a:endParaRPr lang="en-US" b="1" dirty="0"/>
          </a:p>
          <a:p>
            <a:r>
              <a:rPr lang="bs-Latn-BA" b="1" dirty="0"/>
              <a:t> </a:t>
            </a:r>
            <a:endParaRPr lang="en-US" dirty="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E2346-FDD4-4DE7-A468-AC35F570D58C}"/>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F2AA3336-C4FC-42A6-A118-737BD80A6A25}"/>
              </a:ext>
            </a:extLst>
          </p:cNvPr>
          <p:cNvSpPr>
            <a:spLocks noGrp="1"/>
          </p:cNvSpPr>
          <p:nvPr>
            <p:ph idx="1"/>
          </p:nvPr>
        </p:nvSpPr>
        <p:spPr/>
        <p:txBody>
          <a:bodyPr>
            <a:normAutofit fontScale="85000" lnSpcReduction="20000"/>
          </a:bodyPr>
          <a:lstStyle/>
          <a:p>
            <a:r>
              <a:rPr lang="hr-BA" dirty="0"/>
              <a:t>Fondacija za urbanu poljoprivredu i sigurnost hrane (Resource Centres on Urban Agriculture and Food Security Foundation ili RUAF3 ) dodaje da urbana poljoprivreda upotrebljava i prerađuje prirodne resurse i gradski otpad za uzgoj biljnih kultura i životinja. Tržišno je orijentisana prvenstveno lokalno, manje nacionalno i globalno. Odvija se na mnogim malim i velikim imanjima koja obuhvaćaju kućne vrtove od 20 m2 do velikih imanja koja obuhvaćaju i preko 10 ha zemljišta. Urbana poljoprivreda j posebna je po svojoj umještenosti u lokalni ekosistem i ekonomski sistem (Mougeot, 2000:9). Ta isprepletenost podrazumijeva uključenost radne snage gradskog stanovništva, upotrebu gradskih resursa (pri čemu se posebno naglašavaju mogućnosti upotrebe organskog otpada), uspostavljanje neposrednih veza između proizvođača i potrošača te neposredan utjecaj (pozitivan i negativan) na gradski okoliš i prostor te je dio gradskog prehrambenog sistema i bori se s drugim djelatnostima i funkcijama za gradski prostor, stoga je uređena gradskom politikom i planovima (Mougeot, 2000).</a:t>
            </a:r>
          </a:p>
        </p:txBody>
      </p:sp>
    </p:spTree>
    <p:extLst>
      <p:ext uri="{BB962C8B-B14F-4D97-AF65-F5344CB8AC3E}">
        <p14:creationId xmlns:p14="http://schemas.microsoft.com/office/powerpoint/2010/main" val="1588737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EFCD-C149-4790-A11F-04BB902A2F11}"/>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A683207C-C201-4F88-B667-D26CB3E04B58}"/>
              </a:ext>
            </a:extLst>
          </p:cNvPr>
          <p:cNvSpPr>
            <a:spLocks noGrp="1"/>
          </p:cNvSpPr>
          <p:nvPr>
            <p:ph idx="1"/>
          </p:nvPr>
        </p:nvSpPr>
        <p:spPr/>
        <p:txBody>
          <a:bodyPr/>
          <a:lstStyle/>
          <a:p>
            <a:r>
              <a:rPr lang="hr-BA" dirty="0"/>
              <a:t>Cai i sur. (2004) daju vrlo sličnu definiciju urbane poljoprivrede, ali naglašavaju da se hrana i prehrambeni proizvodi mogu dobivati i intenzivnom kultivacijom biljaka i uzgajanjem životinja stoga se u urbanu poljoprivredu ubrajaju i veliki proizvodno intenzivni poljoprivredni pogoni različitih prehrambenih korporacija, koncerni i multinacionalne kompanije koji se nerijetko nalaze uz glavne gradske prometnice i u kojima radi gradsko stanovništvo. </a:t>
            </a:r>
          </a:p>
        </p:txBody>
      </p:sp>
    </p:spTree>
    <p:extLst>
      <p:ext uri="{BB962C8B-B14F-4D97-AF65-F5344CB8AC3E}">
        <p14:creationId xmlns:p14="http://schemas.microsoft.com/office/powerpoint/2010/main" val="4284044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2063552" y="116632"/>
          <a:ext cx="8147248" cy="6141720"/>
        </p:xfrm>
        <a:graphic>
          <a:graphicData uri="http://schemas.openxmlformats.org/drawingml/2006/table">
            <a:tbl>
              <a:tblPr firstRow="1" bandRow="1">
                <a:tableStyleId>{5C22544A-7EE6-4342-B048-85BDC9FD1C3A}</a:tableStyleId>
              </a:tblPr>
              <a:tblGrid>
                <a:gridCol w="4073624">
                  <a:extLst>
                    <a:ext uri="{9D8B030D-6E8A-4147-A177-3AD203B41FA5}">
                      <a16:colId xmlns:a16="http://schemas.microsoft.com/office/drawing/2014/main" val="20000"/>
                    </a:ext>
                  </a:extLst>
                </a:gridCol>
                <a:gridCol w="4073624">
                  <a:extLst>
                    <a:ext uri="{9D8B030D-6E8A-4147-A177-3AD203B41FA5}">
                      <a16:colId xmlns:a16="http://schemas.microsoft.com/office/drawing/2014/main" val="20001"/>
                    </a:ext>
                  </a:extLst>
                </a:gridCol>
              </a:tblGrid>
              <a:tr h="370840">
                <a:tc>
                  <a:txBody>
                    <a:bodyPr/>
                    <a:lstStyle/>
                    <a:p>
                      <a:r>
                        <a:rPr lang="en-US" sz="1400" dirty="0" err="1"/>
                        <a:t>Pojmovi</a:t>
                      </a:r>
                      <a:r>
                        <a:rPr lang="en-US" sz="1400" dirty="0"/>
                        <a:t> </a:t>
                      </a:r>
                      <a:r>
                        <a:rPr lang="en-US" sz="1400" dirty="0" err="1"/>
                        <a:t>koji</a:t>
                      </a:r>
                      <a:r>
                        <a:rPr lang="en-US" sz="1400" dirty="0"/>
                        <a:t> </a:t>
                      </a:r>
                      <a:r>
                        <a:rPr lang="en-US" sz="1400" dirty="0" err="1"/>
                        <a:t>definišu</a:t>
                      </a:r>
                      <a:r>
                        <a:rPr lang="en-US" sz="1400" dirty="0"/>
                        <a:t> UP</a:t>
                      </a:r>
                    </a:p>
                  </a:txBody>
                  <a:tcPr/>
                </a:tc>
                <a:tc>
                  <a:txBody>
                    <a:bodyPr/>
                    <a:lstStyle/>
                    <a:p>
                      <a:r>
                        <a:rPr lang="en-US" sz="1400" dirty="0" err="1"/>
                        <a:t>Pojmovi</a:t>
                      </a:r>
                      <a:r>
                        <a:rPr lang="en-US" sz="1400" dirty="0"/>
                        <a:t> </a:t>
                      </a:r>
                      <a:r>
                        <a:rPr lang="en-US" sz="1400" dirty="0" err="1"/>
                        <a:t>koji</a:t>
                      </a:r>
                      <a:r>
                        <a:rPr lang="en-US" sz="1400" dirty="0"/>
                        <a:t> </a:t>
                      </a:r>
                      <a:r>
                        <a:rPr lang="en-US" sz="1400" dirty="0" err="1"/>
                        <a:t>definišu</a:t>
                      </a:r>
                      <a:r>
                        <a:rPr lang="en-US" sz="1400" dirty="0"/>
                        <a:t> </a:t>
                      </a:r>
                      <a:r>
                        <a:rPr lang="en-US" sz="1400" dirty="0" err="1"/>
                        <a:t>prigradsku</a:t>
                      </a:r>
                      <a:r>
                        <a:rPr lang="en-US" sz="1400" dirty="0"/>
                        <a:t> </a:t>
                      </a:r>
                      <a:r>
                        <a:rPr lang="en-US" sz="1400" dirty="0" err="1"/>
                        <a:t>poljoprivredu</a:t>
                      </a:r>
                      <a:r>
                        <a:rPr lang="en-US" sz="1400" dirty="0"/>
                        <a:t> –</a:t>
                      </a:r>
                      <a:r>
                        <a:rPr lang="en-US" sz="1400" dirty="0" err="1"/>
                        <a:t>periurbanu</a:t>
                      </a:r>
                      <a:r>
                        <a:rPr lang="en-US" sz="1400" dirty="0"/>
                        <a:t> (PP)</a:t>
                      </a:r>
                    </a:p>
                  </a:txBody>
                  <a:tcPr/>
                </a:tc>
                <a:extLst>
                  <a:ext uri="{0D108BD9-81ED-4DB2-BD59-A6C34878D82A}">
                    <a16:rowId xmlns:a16="http://schemas.microsoft.com/office/drawing/2014/main" val="10000"/>
                  </a:ext>
                </a:extLst>
              </a:tr>
              <a:tr h="370840">
                <a:tc>
                  <a:txBody>
                    <a:bodyPr/>
                    <a:lstStyle/>
                    <a:p>
                      <a:r>
                        <a:rPr lang="en-US" sz="1400" dirty="0" err="1"/>
                        <a:t>Stavovi</a:t>
                      </a:r>
                      <a:r>
                        <a:rPr lang="en-US" sz="1400" baseline="0" dirty="0"/>
                        <a:t> </a:t>
                      </a:r>
                      <a:r>
                        <a:rPr lang="en-US" sz="1400" baseline="0" dirty="0" err="1"/>
                        <a:t>stanovnika</a:t>
                      </a:r>
                      <a:r>
                        <a:rPr lang="en-US" sz="1400" baseline="0" dirty="0"/>
                        <a:t> </a:t>
                      </a:r>
                      <a:r>
                        <a:rPr lang="en-US" sz="1400" baseline="0" dirty="0" err="1"/>
                        <a:t>gradova</a:t>
                      </a:r>
                      <a:r>
                        <a:rPr lang="en-US" sz="1400" baseline="0" dirty="0"/>
                        <a:t> </a:t>
                      </a:r>
                      <a:r>
                        <a:rPr lang="en-US" sz="1400" baseline="0" dirty="0" err="1"/>
                        <a:t>na</a:t>
                      </a:r>
                      <a:r>
                        <a:rPr lang="en-US" sz="1400" baseline="0" dirty="0"/>
                        <a:t> UP </a:t>
                      </a:r>
                      <a:r>
                        <a:rPr lang="en-US" sz="1400" baseline="0" dirty="0" err="1"/>
                        <a:t>su</a:t>
                      </a:r>
                      <a:r>
                        <a:rPr lang="en-US" sz="1400" baseline="0" dirty="0"/>
                        <a:t> </a:t>
                      </a:r>
                      <a:r>
                        <a:rPr lang="en-US" sz="1400" baseline="0" dirty="0" err="1"/>
                        <a:t>vrlo</a:t>
                      </a:r>
                      <a:r>
                        <a:rPr lang="en-US" sz="1400" baseline="0" dirty="0"/>
                        <a:t> </a:t>
                      </a:r>
                      <a:r>
                        <a:rPr lang="en-US" sz="1400" baseline="0" dirty="0" err="1"/>
                        <a:t>različiti</a:t>
                      </a:r>
                      <a:endParaRPr lang="en-US" sz="1400" dirty="0"/>
                    </a:p>
                  </a:txBody>
                  <a:tcPr/>
                </a:tc>
                <a:tc>
                  <a:txBody>
                    <a:bodyPr/>
                    <a:lstStyle/>
                    <a:p>
                      <a:r>
                        <a:rPr lang="en-US" sz="1400" dirty="0"/>
                        <a:t>PP </a:t>
                      </a:r>
                      <a:r>
                        <a:rPr lang="en-US" sz="1400" dirty="0" err="1"/>
                        <a:t>jako</a:t>
                      </a:r>
                      <a:r>
                        <a:rPr lang="en-US" sz="1400" dirty="0"/>
                        <a:t> </a:t>
                      </a:r>
                      <a:r>
                        <a:rPr lang="en-US" sz="1400" dirty="0" err="1"/>
                        <a:t>zavisi</a:t>
                      </a:r>
                      <a:r>
                        <a:rPr lang="en-US" sz="1400" dirty="0"/>
                        <a:t> </a:t>
                      </a:r>
                      <a:r>
                        <a:rPr lang="en-US" sz="1400" dirty="0" err="1"/>
                        <a:t>od</a:t>
                      </a:r>
                      <a:r>
                        <a:rPr lang="en-US" sz="1400" dirty="0"/>
                        <a:t> </a:t>
                      </a:r>
                      <a:r>
                        <a:rPr lang="en-US" sz="1400" dirty="0" err="1"/>
                        <a:t>svakog</a:t>
                      </a:r>
                      <a:r>
                        <a:rPr lang="en-US" sz="1400" dirty="0"/>
                        <a:t> </a:t>
                      </a:r>
                      <a:r>
                        <a:rPr lang="en-US" sz="1400" dirty="0" err="1"/>
                        <a:t>pojedinačnog</a:t>
                      </a:r>
                      <a:r>
                        <a:rPr lang="en-US" sz="1400" dirty="0"/>
                        <a:t> </a:t>
                      </a:r>
                      <a:r>
                        <a:rPr lang="en-US" sz="1400" dirty="0" err="1"/>
                        <a:t>grada</a:t>
                      </a:r>
                      <a:endParaRPr lang="en-US" sz="1400" dirty="0"/>
                    </a:p>
                  </a:txBody>
                  <a:tcPr/>
                </a:tc>
                <a:extLst>
                  <a:ext uri="{0D108BD9-81ED-4DB2-BD59-A6C34878D82A}">
                    <a16:rowId xmlns:a16="http://schemas.microsoft.com/office/drawing/2014/main" val="10001"/>
                  </a:ext>
                </a:extLst>
              </a:tr>
              <a:tr h="370840">
                <a:tc>
                  <a:txBody>
                    <a:bodyPr/>
                    <a:lstStyle/>
                    <a:p>
                      <a:r>
                        <a:rPr lang="en-US" sz="1400" dirty="0" err="1"/>
                        <a:t>Grasko</a:t>
                      </a:r>
                      <a:r>
                        <a:rPr lang="en-US" sz="1400" dirty="0"/>
                        <a:t> </a:t>
                      </a:r>
                      <a:r>
                        <a:rPr lang="en-US" sz="1400" dirty="0" err="1"/>
                        <a:t>stanovništvo</a:t>
                      </a:r>
                      <a:r>
                        <a:rPr lang="en-US" sz="1400" baseline="0" dirty="0"/>
                        <a:t> je </a:t>
                      </a:r>
                      <a:r>
                        <a:rPr lang="en-US" sz="1400" baseline="0" dirty="0" err="1"/>
                        <a:t>različito</a:t>
                      </a:r>
                      <a:r>
                        <a:rPr lang="en-US" sz="1400" baseline="0" dirty="0"/>
                        <a:t> (</a:t>
                      </a:r>
                      <a:r>
                        <a:rPr lang="en-US" sz="1400" baseline="0" dirty="0" err="1"/>
                        <a:t>porijekla</a:t>
                      </a:r>
                      <a:r>
                        <a:rPr lang="en-US" sz="1400" baseline="0" dirty="0"/>
                        <a:t>, </a:t>
                      </a:r>
                      <a:r>
                        <a:rPr lang="en-US" sz="1400" baseline="0" dirty="0" err="1"/>
                        <a:t>kultura</a:t>
                      </a:r>
                      <a:r>
                        <a:rPr lang="en-US" sz="1400" baseline="0" dirty="0"/>
                        <a:t> </a:t>
                      </a:r>
                      <a:r>
                        <a:rPr lang="en-US" sz="1400" baseline="0" dirty="0" err="1"/>
                        <a:t>i</a:t>
                      </a:r>
                      <a:r>
                        <a:rPr lang="en-US" sz="1400" baseline="0" dirty="0"/>
                        <a:t> </a:t>
                      </a:r>
                      <a:r>
                        <a:rPr lang="en-US" sz="1400" baseline="0" dirty="0" err="1"/>
                        <a:t>navike</a:t>
                      </a:r>
                      <a:r>
                        <a:rPr lang="en-US" sz="1400" baseline="0" dirty="0"/>
                        <a:t>), </a:t>
                      </a:r>
                      <a:r>
                        <a:rPr lang="en-US" sz="1400" baseline="0" dirty="0" err="1"/>
                        <a:t>velika</a:t>
                      </a:r>
                      <a:r>
                        <a:rPr lang="en-US" sz="1400" baseline="0" dirty="0"/>
                        <a:t> </a:t>
                      </a:r>
                      <a:r>
                        <a:rPr lang="en-US" sz="1400" baseline="0" dirty="0" err="1"/>
                        <a:t>gustoća</a:t>
                      </a:r>
                      <a:r>
                        <a:rPr lang="en-US" sz="1400" baseline="0" dirty="0"/>
                        <a:t> </a:t>
                      </a:r>
                      <a:r>
                        <a:rPr lang="en-US" sz="1400" baseline="0" dirty="0" err="1"/>
                        <a:t>naseljenosti</a:t>
                      </a:r>
                      <a:endParaRPr lang="en-US" sz="1400" dirty="0"/>
                    </a:p>
                  </a:txBody>
                  <a:tcPr/>
                </a:tc>
                <a:tc>
                  <a:txBody>
                    <a:bodyPr/>
                    <a:lstStyle/>
                    <a:p>
                      <a:r>
                        <a:rPr lang="en-US" sz="1400" dirty="0" err="1"/>
                        <a:t>Manja</a:t>
                      </a:r>
                      <a:r>
                        <a:rPr lang="en-US" sz="1400" dirty="0"/>
                        <a:t> </a:t>
                      </a:r>
                      <a:r>
                        <a:rPr lang="en-US" sz="1400" dirty="0" err="1"/>
                        <a:t>naseljenost</a:t>
                      </a:r>
                      <a:r>
                        <a:rPr lang="en-US" sz="1400" dirty="0"/>
                        <a:t> </a:t>
                      </a:r>
                      <a:r>
                        <a:rPr lang="en-US" sz="1400" dirty="0" err="1"/>
                        <a:t>nego</a:t>
                      </a:r>
                      <a:r>
                        <a:rPr lang="en-US" sz="1400" dirty="0"/>
                        <a:t> u </a:t>
                      </a:r>
                      <a:r>
                        <a:rPr lang="en-US" sz="1400" dirty="0" err="1"/>
                        <a:t>gradu-više</a:t>
                      </a:r>
                      <a:r>
                        <a:rPr lang="en-US" sz="1400" dirty="0"/>
                        <a:t> </a:t>
                      </a:r>
                      <a:r>
                        <a:rPr lang="en-US" sz="1400" dirty="0" err="1"/>
                        <a:t>prostaora</a:t>
                      </a:r>
                      <a:r>
                        <a:rPr lang="en-US" sz="1400" dirty="0"/>
                        <a:t> za </a:t>
                      </a:r>
                      <a:r>
                        <a:rPr lang="en-US" sz="1400" dirty="0" err="1"/>
                        <a:t>poljoprivredu</a:t>
                      </a:r>
                      <a:r>
                        <a:rPr lang="en-US" sz="1400" dirty="0"/>
                        <a:t> </a:t>
                      </a:r>
                      <a:r>
                        <a:rPr lang="en-US" sz="1400" dirty="0" err="1"/>
                        <a:t>i</a:t>
                      </a:r>
                      <a:r>
                        <a:rPr lang="en-US" sz="1400" dirty="0"/>
                        <a:t> </a:t>
                      </a:r>
                      <a:r>
                        <a:rPr lang="en-US" sz="1400" dirty="0" err="1"/>
                        <a:t>inovativnost</a:t>
                      </a:r>
                      <a:endParaRPr lang="en-US" sz="1400" dirty="0"/>
                    </a:p>
                  </a:txBody>
                  <a:tcPr/>
                </a:tc>
                <a:extLst>
                  <a:ext uri="{0D108BD9-81ED-4DB2-BD59-A6C34878D82A}">
                    <a16:rowId xmlns:a16="http://schemas.microsoft.com/office/drawing/2014/main" val="10002"/>
                  </a:ext>
                </a:extLst>
              </a:tr>
              <a:tr h="370840">
                <a:tc>
                  <a:txBody>
                    <a:bodyPr/>
                    <a:lstStyle/>
                    <a:p>
                      <a:r>
                        <a:rPr lang="en-US" sz="1400" dirty="0" err="1"/>
                        <a:t>Različite</a:t>
                      </a:r>
                      <a:r>
                        <a:rPr lang="en-US" sz="1400" dirty="0"/>
                        <a:t> </a:t>
                      </a:r>
                      <a:r>
                        <a:rPr lang="en-US" sz="1400" dirty="0" err="1"/>
                        <a:t>aktivnosti</a:t>
                      </a:r>
                      <a:r>
                        <a:rPr lang="en-US" sz="1400" baseline="0" dirty="0"/>
                        <a:t> </a:t>
                      </a:r>
                      <a:r>
                        <a:rPr lang="en-US" sz="1400" baseline="0" dirty="0" err="1"/>
                        <a:t>stanovništva</a:t>
                      </a:r>
                      <a:endParaRPr lang="en-US" sz="1400" dirty="0"/>
                    </a:p>
                  </a:txBody>
                  <a:tcPr/>
                </a:tc>
                <a:tc>
                  <a:txBody>
                    <a:bodyPr/>
                    <a:lstStyle/>
                    <a:p>
                      <a:r>
                        <a:rPr lang="en-US" sz="1400" dirty="0" err="1"/>
                        <a:t>Više</a:t>
                      </a:r>
                      <a:r>
                        <a:rPr lang="en-US" sz="1400" dirty="0"/>
                        <a:t> </a:t>
                      </a:r>
                      <a:r>
                        <a:rPr lang="en-US" sz="1400" dirty="0" err="1"/>
                        <a:t>dostupnog</a:t>
                      </a:r>
                      <a:r>
                        <a:rPr lang="en-US" sz="1400" dirty="0"/>
                        <a:t> </a:t>
                      </a:r>
                      <a:r>
                        <a:rPr lang="en-US" sz="1400" dirty="0" err="1"/>
                        <a:t>prostora</a:t>
                      </a:r>
                      <a:r>
                        <a:rPr lang="en-US" sz="1400" dirty="0"/>
                        <a:t>/</a:t>
                      </a:r>
                      <a:r>
                        <a:rPr lang="en-US" sz="1400" dirty="0" err="1"/>
                        <a:t>zemljišta</a:t>
                      </a:r>
                      <a:r>
                        <a:rPr lang="en-US" sz="1400" dirty="0"/>
                        <a:t> </a:t>
                      </a:r>
                      <a:r>
                        <a:rPr lang="en-US" sz="1400" dirty="0" err="1"/>
                        <a:t>i</a:t>
                      </a:r>
                      <a:r>
                        <a:rPr lang="en-US" sz="1400" dirty="0"/>
                        <a:t> </a:t>
                      </a:r>
                      <a:r>
                        <a:rPr lang="en-US" sz="1400" dirty="0" err="1"/>
                        <a:t>prirodnih</a:t>
                      </a:r>
                      <a:r>
                        <a:rPr lang="en-US" sz="1400" baseline="0" dirty="0"/>
                        <a:t> </a:t>
                      </a:r>
                      <a:r>
                        <a:rPr lang="en-US" sz="1400" baseline="0" dirty="0" err="1"/>
                        <a:t>resursa</a:t>
                      </a:r>
                      <a:endParaRPr lang="en-US" sz="1400" dirty="0"/>
                    </a:p>
                  </a:txBody>
                  <a:tcPr/>
                </a:tc>
                <a:extLst>
                  <a:ext uri="{0D108BD9-81ED-4DB2-BD59-A6C34878D82A}">
                    <a16:rowId xmlns:a16="http://schemas.microsoft.com/office/drawing/2014/main" val="10003"/>
                  </a:ext>
                </a:extLst>
              </a:tr>
              <a:tr h="370840">
                <a:tc>
                  <a:txBody>
                    <a:bodyPr/>
                    <a:lstStyle/>
                    <a:p>
                      <a:r>
                        <a:rPr lang="en-US" sz="1400" dirty="0"/>
                        <a:t>UP je </a:t>
                      </a:r>
                      <a:r>
                        <a:rPr lang="en-US" sz="1400" dirty="0" err="1"/>
                        <a:t>aktivnost</a:t>
                      </a:r>
                      <a:r>
                        <a:rPr lang="en-US" sz="1400" dirty="0"/>
                        <a:t> </a:t>
                      </a:r>
                      <a:r>
                        <a:rPr lang="en-US" sz="1400" dirty="0" err="1"/>
                        <a:t>izvan</a:t>
                      </a:r>
                      <a:r>
                        <a:rPr lang="en-US" sz="1400" dirty="0"/>
                        <a:t> </a:t>
                      </a:r>
                      <a:r>
                        <a:rPr lang="en-US" sz="1400" dirty="0" err="1"/>
                        <a:t>službenog</a:t>
                      </a:r>
                      <a:r>
                        <a:rPr lang="en-US" sz="1400" dirty="0"/>
                        <a:t> </a:t>
                      </a:r>
                      <a:r>
                        <a:rPr lang="en-US" sz="1400" dirty="0" err="1"/>
                        <a:t>radnog</a:t>
                      </a:r>
                      <a:r>
                        <a:rPr lang="en-US" sz="1400" dirty="0"/>
                        <a:t> </a:t>
                      </a:r>
                      <a:r>
                        <a:rPr lang="en-US" sz="1400" dirty="0" err="1"/>
                        <a:t>vremena</a:t>
                      </a:r>
                      <a:endParaRPr lang="en-US" sz="1400" dirty="0"/>
                    </a:p>
                  </a:txBody>
                  <a:tcPr/>
                </a:tc>
                <a:tc>
                  <a:txBody>
                    <a:bodyPr/>
                    <a:lstStyle/>
                    <a:p>
                      <a:r>
                        <a:rPr lang="en-US" sz="1400" dirty="0"/>
                        <a:t>PP je </a:t>
                      </a:r>
                      <a:r>
                        <a:rPr lang="en-US" sz="1400" dirty="0" err="1"/>
                        <a:t>posao</a:t>
                      </a:r>
                      <a:r>
                        <a:rPr lang="en-US" sz="1400" dirty="0"/>
                        <a:t> </a:t>
                      </a:r>
                      <a:r>
                        <a:rPr lang="en-US" sz="1400" dirty="0" err="1"/>
                        <a:t>sa</a:t>
                      </a:r>
                      <a:r>
                        <a:rPr lang="en-US" sz="1400" dirty="0"/>
                        <a:t> </a:t>
                      </a:r>
                      <a:r>
                        <a:rPr lang="en-US" sz="1400" dirty="0" err="1"/>
                        <a:t>punim</a:t>
                      </a:r>
                      <a:r>
                        <a:rPr lang="en-US" sz="1400" dirty="0"/>
                        <a:t> </a:t>
                      </a:r>
                      <a:r>
                        <a:rPr lang="en-US" sz="1400" dirty="0" err="1"/>
                        <a:t>radnim</a:t>
                      </a:r>
                      <a:r>
                        <a:rPr lang="en-US" sz="1400" dirty="0"/>
                        <a:t> </a:t>
                      </a:r>
                      <a:r>
                        <a:rPr lang="en-US" sz="1400" dirty="0" err="1"/>
                        <a:t>vremenom</a:t>
                      </a:r>
                      <a:endParaRPr lang="en-US" sz="1400" dirty="0"/>
                    </a:p>
                  </a:txBody>
                  <a:tcPr/>
                </a:tc>
                <a:extLst>
                  <a:ext uri="{0D108BD9-81ED-4DB2-BD59-A6C34878D82A}">
                    <a16:rowId xmlns:a16="http://schemas.microsoft.com/office/drawing/2014/main" val="10004"/>
                  </a:ext>
                </a:extLst>
              </a:tr>
              <a:tr h="370840">
                <a:tc>
                  <a:txBody>
                    <a:bodyPr/>
                    <a:lstStyle/>
                    <a:p>
                      <a:r>
                        <a:rPr lang="en-US" sz="1400" dirty="0" err="1"/>
                        <a:t>Tehnologije</a:t>
                      </a:r>
                      <a:r>
                        <a:rPr lang="en-US" sz="1400" dirty="0"/>
                        <a:t> </a:t>
                      </a:r>
                      <a:r>
                        <a:rPr lang="en-US" sz="1400" dirty="0" err="1"/>
                        <a:t>uzgoja</a:t>
                      </a:r>
                      <a:r>
                        <a:rPr lang="en-US" sz="1400" dirty="0"/>
                        <a:t> </a:t>
                      </a:r>
                      <a:r>
                        <a:rPr lang="en-US" sz="1400" dirty="0" err="1"/>
                        <a:t>su</a:t>
                      </a:r>
                      <a:r>
                        <a:rPr lang="en-US" sz="1400" dirty="0"/>
                        <a:t> </a:t>
                      </a:r>
                      <a:r>
                        <a:rPr lang="en-US" sz="1400" dirty="0" err="1"/>
                        <a:t>specifične</a:t>
                      </a:r>
                      <a:r>
                        <a:rPr lang="en-US" sz="1400" dirty="0"/>
                        <a:t> </a:t>
                      </a:r>
                      <a:r>
                        <a:rPr lang="en-US" sz="1400" dirty="0" err="1"/>
                        <a:t>i</a:t>
                      </a:r>
                      <a:r>
                        <a:rPr lang="en-US" sz="1400" dirty="0"/>
                        <a:t> </a:t>
                      </a:r>
                      <a:r>
                        <a:rPr lang="en-US" sz="1400" dirty="0" err="1"/>
                        <a:t>drugačije</a:t>
                      </a:r>
                      <a:r>
                        <a:rPr lang="en-US" sz="1400" dirty="0"/>
                        <a:t> </a:t>
                      </a:r>
                      <a:r>
                        <a:rPr lang="en-US" sz="1400" dirty="0" err="1"/>
                        <a:t>od</a:t>
                      </a:r>
                      <a:r>
                        <a:rPr lang="en-US" sz="1400" dirty="0"/>
                        <a:t> PP</a:t>
                      </a:r>
                    </a:p>
                  </a:txBody>
                  <a:tcPr/>
                </a:tc>
                <a:tc>
                  <a:txBody>
                    <a:bodyPr/>
                    <a:lstStyle/>
                    <a:p>
                      <a:r>
                        <a:rPr lang="en-US" sz="1400" dirty="0" err="1"/>
                        <a:t>Tehnologije</a:t>
                      </a:r>
                      <a:r>
                        <a:rPr lang="en-US" sz="1400" dirty="0"/>
                        <a:t> </a:t>
                      </a:r>
                      <a:r>
                        <a:rPr lang="en-US" sz="1400" dirty="0" err="1"/>
                        <a:t>uzgoja</a:t>
                      </a:r>
                      <a:r>
                        <a:rPr lang="en-US" sz="1400" dirty="0"/>
                        <a:t> </a:t>
                      </a:r>
                      <a:r>
                        <a:rPr lang="en-US" sz="1400" dirty="0" err="1"/>
                        <a:t>drugačije</a:t>
                      </a:r>
                      <a:r>
                        <a:rPr lang="en-US" sz="1400" dirty="0"/>
                        <a:t> </a:t>
                      </a:r>
                      <a:r>
                        <a:rPr lang="en-US" sz="1400" dirty="0" err="1"/>
                        <a:t>od</a:t>
                      </a:r>
                      <a:r>
                        <a:rPr lang="en-US" sz="1400" dirty="0"/>
                        <a:t> UP </a:t>
                      </a:r>
                      <a:r>
                        <a:rPr lang="en-US" sz="1400" dirty="0" err="1"/>
                        <a:t>i</a:t>
                      </a:r>
                      <a:r>
                        <a:rPr lang="en-US" sz="1400" dirty="0"/>
                        <a:t> </a:t>
                      </a:r>
                      <a:r>
                        <a:rPr lang="en-US" sz="1400" dirty="0" err="1"/>
                        <a:t>bliže</a:t>
                      </a:r>
                      <a:r>
                        <a:rPr lang="en-US" sz="1400" dirty="0"/>
                        <a:t> </a:t>
                      </a:r>
                      <a:r>
                        <a:rPr lang="en-US" sz="1400" dirty="0" err="1"/>
                        <a:t>ruralnoj</a:t>
                      </a:r>
                      <a:r>
                        <a:rPr lang="en-US" sz="1400" dirty="0"/>
                        <a:t> </a:t>
                      </a:r>
                      <a:r>
                        <a:rPr lang="en-US" sz="1400" dirty="0" err="1"/>
                        <a:t>poljoprivredi</a:t>
                      </a:r>
                      <a:endParaRPr lang="en-US" sz="1400" dirty="0"/>
                    </a:p>
                  </a:txBody>
                  <a:tcPr/>
                </a:tc>
                <a:extLst>
                  <a:ext uri="{0D108BD9-81ED-4DB2-BD59-A6C34878D82A}">
                    <a16:rowId xmlns:a16="http://schemas.microsoft.com/office/drawing/2014/main" val="10005"/>
                  </a:ext>
                </a:extLst>
              </a:tr>
              <a:tr h="370840">
                <a:tc>
                  <a:txBody>
                    <a:bodyPr/>
                    <a:lstStyle/>
                    <a:p>
                      <a:r>
                        <a:rPr lang="en-US" sz="1400" dirty="0" err="1"/>
                        <a:t>Šire</a:t>
                      </a:r>
                      <a:r>
                        <a:rPr lang="en-US" sz="1400" dirty="0"/>
                        <a:t> </a:t>
                      </a:r>
                      <a:r>
                        <a:rPr lang="en-US" sz="1400" dirty="0" err="1"/>
                        <a:t>opšte</a:t>
                      </a:r>
                      <a:r>
                        <a:rPr lang="en-US" sz="1400" dirty="0"/>
                        <a:t> </a:t>
                      </a:r>
                      <a:r>
                        <a:rPr lang="en-US" sz="1400" dirty="0" err="1"/>
                        <a:t>obrazovanje</a:t>
                      </a:r>
                      <a:r>
                        <a:rPr lang="en-US" sz="1400" dirty="0"/>
                        <a:t>,</a:t>
                      </a:r>
                      <a:r>
                        <a:rPr lang="en-US" sz="1400" baseline="0" dirty="0"/>
                        <a:t> </a:t>
                      </a:r>
                      <a:r>
                        <a:rPr lang="en-US" sz="1400" baseline="0" dirty="0" err="1"/>
                        <a:t>ali</a:t>
                      </a:r>
                      <a:r>
                        <a:rPr lang="en-US" sz="1400" baseline="0" dirty="0"/>
                        <a:t> </a:t>
                      </a:r>
                      <a:r>
                        <a:rPr lang="en-US" sz="1400" baseline="0" dirty="0" err="1"/>
                        <a:t>loše</a:t>
                      </a:r>
                      <a:r>
                        <a:rPr lang="en-US" sz="1400" baseline="0" dirty="0"/>
                        <a:t> </a:t>
                      </a:r>
                      <a:r>
                        <a:rPr lang="en-US" sz="1400" baseline="0" dirty="0" err="1"/>
                        <a:t>znanje</a:t>
                      </a:r>
                      <a:r>
                        <a:rPr lang="en-US" sz="1400" baseline="0" dirty="0"/>
                        <a:t> o </a:t>
                      </a:r>
                      <a:r>
                        <a:rPr lang="en-US" sz="1400" baseline="0" dirty="0" err="1"/>
                        <a:t>poljoprivredi</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Imaju</a:t>
                      </a:r>
                      <a:r>
                        <a:rPr lang="en-US" sz="1400" dirty="0"/>
                        <a:t> </a:t>
                      </a:r>
                      <a:r>
                        <a:rPr lang="en-US" sz="1400" dirty="0" err="1"/>
                        <a:t>više</a:t>
                      </a:r>
                      <a:r>
                        <a:rPr lang="en-US" sz="1400" dirty="0"/>
                        <a:t> </a:t>
                      </a:r>
                      <a:r>
                        <a:rPr lang="en-US" sz="1400" dirty="0" err="1"/>
                        <a:t>znanja</a:t>
                      </a:r>
                      <a:r>
                        <a:rPr lang="en-US" sz="1400" dirty="0"/>
                        <a:t> o </a:t>
                      </a:r>
                      <a:r>
                        <a:rPr lang="en-US" sz="1400" dirty="0" err="1"/>
                        <a:t>poljoprivredi</a:t>
                      </a:r>
                      <a:r>
                        <a:rPr lang="en-US" sz="1400" dirty="0"/>
                        <a:t>, a </a:t>
                      </a:r>
                      <a:r>
                        <a:rPr lang="en-US" sz="1400" dirty="0" err="1"/>
                        <a:t>manje</a:t>
                      </a:r>
                      <a:r>
                        <a:rPr lang="en-US" sz="1400" dirty="0"/>
                        <a:t> </a:t>
                      </a:r>
                      <a:r>
                        <a:rPr lang="en-US" sz="1400" dirty="0" err="1"/>
                        <a:t>općih</a:t>
                      </a:r>
                      <a:r>
                        <a:rPr lang="en-US" sz="1400" dirty="0"/>
                        <a:t> </a:t>
                      </a:r>
                      <a:r>
                        <a:rPr lang="en-US" sz="1400" dirty="0" err="1"/>
                        <a:t>znanja</a:t>
                      </a:r>
                      <a:endParaRPr lang="en-US" sz="1400" dirty="0"/>
                    </a:p>
                    <a:p>
                      <a:endParaRPr lang="en-US" sz="1400" dirty="0"/>
                    </a:p>
                  </a:txBody>
                  <a:tcPr/>
                </a:tc>
                <a:extLst>
                  <a:ext uri="{0D108BD9-81ED-4DB2-BD59-A6C34878D82A}">
                    <a16:rowId xmlns:a16="http://schemas.microsoft.com/office/drawing/2014/main" val="10006"/>
                  </a:ext>
                </a:extLst>
              </a:tr>
              <a:tr h="370840">
                <a:tc>
                  <a:txBody>
                    <a:bodyPr/>
                    <a:lstStyle/>
                    <a:p>
                      <a:r>
                        <a:rPr lang="en-US" sz="1400" dirty="0" err="1"/>
                        <a:t>Pristup</a:t>
                      </a:r>
                      <a:r>
                        <a:rPr lang="en-US" sz="1400" dirty="0"/>
                        <a:t> UP</a:t>
                      </a:r>
                      <a:r>
                        <a:rPr lang="en-US" sz="1400" baseline="0" dirty="0"/>
                        <a:t> je </a:t>
                      </a:r>
                      <a:r>
                        <a:rPr lang="en-US" sz="1400" baseline="0" dirty="0" err="1"/>
                        <a:t>drugačiji</a:t>
                      </a:r>
                      <a:r>
                        <a:rPr lang="en-US" sz="1400" baseline="0" dirty="0"/>
                        <a:t> </a:t>
                      </a:r>
                      <a:r>
                        <a:rPr lang="en-US" sz="1400" baseline="0" dirty="0" err="1"/>
                        <a:t>od</a:t>
                      </a:r>
                      <a:r>
                        <a:rPr lang="en-US" sz="1400" baseline="0" dirty="0"/>
                        <a:t> PP </a:t>
                      </a:r>
                      <a:r>
                        <a:rPr lang="en-US" sz="1400" baseline="0" dirty="0" err="1"/>
                        <a:t>i</a:t>
                      </a:r>
                      <a:r>
                        <a:rPr lang="en-US" sz="1400" baseline="0" dirty="0"/>
                        <a:t> </a:t>
                      </a:r>
                      <a:r>
                        <a:rPr lang="en-US" sz="1400" baseline="0" dirty="0" err="1"/>
                        <a:t>puno</a:t>
                      </a:r>
                      <a:r>
                        <a:rPr lang="en-US" sz="1400" baseline="0" dirty="0"/>
                        <a:t> je </a:t>
                      </a:r>
                      <a:r>
                        <a:rPr lang="en-US" sz="1400" baseline="0" dirty="0" err="1"/>
                        <a:t>slobodniji</a:t>
                      </a:r>
                      <a:endParaRPr lang="en-US" sz="1400" dirty="0"/>
                    </a:p>
                  </a:txBody>
                  <a:tcPr/>
                </a:tc>
                <a:tc>
                  <a:txBody>
                    <a:bodyPr/>
                    <a:lstStyle/>
                    <a:p>
                      <a:r>
                        <a:rPr lang="en-US" sz="1400" dirty="0" err="1"/>
                        <a:t>Pristup</a:t>
                      </a:r>
                      <a:r>
                        <a:rPr lang="en-US" sz="1400" dirty="0"/>
                        <a:t> PP je </a:t>
                      </a:r>
                      <a:r>
                        <a:rPr lang="en-US" sz="1400" dirty="0" err="1"/>
                        <a:t>ozbiljan</a:t>
                      </a:r>
                      <a:r>
                        <a:rPr lang="en-US" sz="1400" dirty="0"/>
                        <a:t> </a:t>
                      </a:r>
                      <a:r>
                        <a:rPr lang="en-US" sz="1400" dirty="0" err="1"/>
                        <a:t>jer</a:t>
                      </a:r>
                      <a:r>
                        <a:rPr lang="en-US" sz="1400" dirty="0"/>
                        <a:t> se </a:t>
                      </a:r>
                      <a:r>
                        <a:rPr lang="en-US" sz="1400" dirty="0" err="1"/>
                        <a:t>od</a:t>
                      </a:r>
                      <a:r>
                        <a:rPr lang="en-US" sz="1400" dirty="0"/>
                        <a:t> toga </a:t>
                      </a:r>
                      <a:r>
                        <a:rPr lang="en-US" sz="1400" dirty="0" err="1"/>
                        <a:t>živi</a:t>
                      </a:r>
                      <a:endParaRPr lang="en-US" sz="1400" dirty="0"/>
                    </a:p>
                  </a:txBody>
                  <a:tcPr/>
                </a:tc>
                <a:extLst>
                  <a:ext uri="{0D108BD9-81ED-4DB2-BD59-A6C34878D82A}">
                    <a16:rowId xmlns:a16="http://schemas.microsoft.com/office/drawing/2014/main" val="10007"/>
                  </a:ext>
                </a:extLst>
              </a:tr>
              <a:tr h="370840">
                <a:tc>
                  <a:txBody>
                    <a:bodyPr/>
                    <a:lstStyle/>
                    <a:p>
                      <a:r>
                        <a:rPr lang="en-US" sz="1400" dirty="0"/>
                        <a:t>UP je </a:t>
                      </a:r>
                      <a:r>
                        <a:rPr lang="en-US" sz="1400" dirty="0" err="1"/>
                        <a:t>manje</a:t>
                      </a:r>
                      <a:r>
                        <a:rPr lang="en-US" sz="1400" dirty="0"/>
                        <a:t> </a:t>
                      </a:r>
                      <a:r>
                        <a:rPr lang="en-US" sz="1400" dirty="0" err="1"/>
                        <a:t>komercijalna</a:t>
                      </a:r>
                      <a:r>
                        <a:rPr lang="en-US" sz="1400" dirty="0"/>
                        <a:t> </a:t>
                      </a:r>
                      <a:r>
                        <a:rPr lang="en-US" sz="1400" dirty="0" err="1"/>
                        <a:t>od</a:t>
                      </a:r>
                      <a:r>
                        <a:rPr lang="en-US" sz="1400" dirty="0"/>
                        <a:t> PP</a:t>
                      </a:r>
                    </a:p>
                  </a:txBody>
                  <a:tcPr/>
                </a:tc>
                <a:tc>
                  <a:txBody>
                    <a:bodyPr/>
                    <a:lstStyle/>
                    <a:p>
                      <a:r>
                        <a:rPr lang="en-US" sz="1400" dirty="0"/>
                        <a:t>PP je </a:t>
                      </a:r>
                      <a:r>
                        <a:rPr lang="en-US" sz="1400" dirty="0" err="1"/>
                        <a:t>komercijaln-tržišno</a:t>
                      </a:r>
                      <a:r>
                        <a:rPr lang="en-US" sz="1400" dirty="0"/>
                        <a:t> </a:t>
                      </a:r>
                      <a:r>
                        <a:rPr lang="en-US" sz="1400" dirty="0" err="1"/>
                        <a:t>orjentisana</a:t>
                      </a:r>
                      <a:endParaRPr lang="en-US" sz="1400" dirty="0"/>
                    </a:p>
                  </a:txBody>
                  <a:tcPr/>
                </a:tc>
                <a:extLst>
                  <a:ext uri="{0D108BD9-81ED-4DB2-BD59-A6C34878D82A}">
                    <a16:rowId xmlns:a16="http://schemas.microsoft.com/office/drawing/2014/main" val="10008"/>
                  </a:ext>
                </a:extLst>
              </a:tr>
              <a:tr h="370840">
                <a:tc>
                  <a:txBody>
                    <a:bodyPr/>
                    <a:lstStyle/>
                    <a:p>
                      <a:r>
                        <a:rPr lang="en-US" sz="1400" dirty="0" err="1"/>
                        <a:t>Urbanizirana</a:t>
                      </a:r>
                      <a:endParaRPr lang="en-US" sz="1400" dirty="0"/>
                    </a:p>
                  </a:txBody>
                  <a:tcPr/>
                </a:tc>
                <a:tc>
                  <a:txBody>
                    <a:bodyPr/>
                    <a:lstStyle/>
                    <a:p>
                      <a:r>
                        <a:rPr lang="en-US" sz="1400" dirty="0" err="1"/>
                        <a:t>Zemljište</a:t>
                      </a:r>
                      <a:r>
                        <a:rPr lang="en-US" sz="1400" dirty="0"/>
                        <a:t> pod </a:t>
                      </a:r>
                      <a:r>
                        <a:rPr lang="en-US" sz="1400" dirty="0" err="1"/>
                        <a:t>prijetnjom</a:t>
                      </a:r>
                      <a:r>
                        <a:rPr lang="en-US" sz="1400" dirty="0"/>
                        <a:t> </a:t>
                      </a:r>
                      <a:r>
                        <a:rPr lang="en-US" sz="1400" dirty="0" err="1"/>
                        <a:t>trajne</a:t>
                      </a:r>
                      <a:r>
                        <a:rPr lang="en-US" sz="1400" dirty="0"/>
                        <a:t> </a:t>
                      </a:r>
                      <a:r>
                        <a:rPr lang="en-US" sz="1400" dirty="0" err="1"/>
                        <a:t>prenamjene</a:t>
                      </a:r>
                      <a:endParaRPr lang="en-US" sz="1400" dirty="0"/>
                    </a:p>
                  </a:txBody>
                  <a:tcPr/>
                </a:tc>
                <a:extLst>
                  <a:ext uri="{0D108BD9-81ED-4DB2-BD59-A6C34878D82A}">
                    <a16:rowId xmlns:a16="http://schemas.microsoft.com/office/drawing/2014/main" val="10009"/>
                  </a:ext>
                </a:extLst>
              </a:tr>
              <a:tr h="370840">
                <a:tc>
                  <a:txBody>
                    <a:bodyPr/>
                    <a:lstStyle/>
                    <a:p>
                      <a:r>
                        <a:rPr lang="en-US" sz="1400" dirty="0" err="1"/>
                        <a:t>Više</a:t>
                      </a:r>
                      <a:r>
                        <a:rPr lang="en-US" sz="1400" dirty="0"/>
                        <a:t> </a:t>
                      </a:r>
                      <a:r>
                        <a:rPr lang="en-US" sz="1400" dirty="0" err="1"/>
                        <a:t>infrastrukture</a:t>
                      </a:r>
                      <a:endParaRPr lang="en-US" sz="1400" dirty="0"/>
                    </a:p>
                  </a:txBody>
                  <a:tcPr/>
                </a:tc>
                <a:tc>
                  <a:txBody>
                    <a:bodyPr/>
                    <a:lstStyle/>
                    <a:p>
                      <a:r>
                        <a:rPr lang="en-US" sz="1400" dirty="0" err="1"/>
                        <a:t>Manje</a:t>
                      </a:r>
                      <a:r>
                        <a:rPr lang="en-US" sz="1400" dirty="0"/>
                        <a:t> </a:t>
                      </a:r>
                      <a:r>
                        <a:rPr lang="en-US" sz="1400" dirty="0" err="1"/>
                        <a:t>infrastrukture</a:t>
                      </a:r>
                      <a:endParaRPr lang="en-US" sz="1400" dirty="0"/>
                    </a:p>
                  </a:txBody>
                  <a:tcPr/>
                </a:tc>
                <a:extLst>
                  <a:ext uri="{0D108BD9-81ED-4DB2-BD59-A6C34878D82A}">
                    <a16:rowId xmlns:a16="http://schemas.microsoft.com/office/drawing/2014/main" val="10010"/>
                  </a:ext>
                </a:extLst>
              </a:tr>
              <a:tr h="370840">
                <a:tc>
                  <a:txBody>
                    <a:bodyPr/>
                    <a:lstStyle/>
                    <a:p>
                      <a:r>
                        <a:rPr lang="en-US" sz="1400" dirty="0" err="1"/>
                        <a:t>Više</a:t>
                      </a:r>
                      <a:r>
                        <a:rPr lang="en-US" sz="1400" dirty="0"/>
                        <a:t> </a:t>
                      </a:r>
                      <a:r>
                        <a:rPr lang="en-US" sz="1400" dirty="0" err="1"/>
                        <a:t>usluga</a:t>
                      </a:r>
                      <a:r>
                        <a:rPr lang="en-US" sz="1400" dirty="0"/>
                        <a:t> (</a:t>
                      </a:r>
                      <a:r>
                        <a:rPr lang="en-US" sz="1400" dirty="0" err="1"/>
                        <a:t>banke</a:t>
                      </a:r>
                      <a:r>
                        <a:rPr lang="en-US" sz="1400" dirty="0"/>
                        <a:t>, </a:t>
                      </a:r>
                      <a:r>
                        <a:rPr lang="en-US" sz="1400" dirty="0" err="1"/>
                        <a:t>škole</a:t>
                      </a:r>
                      <a:r>
                        <a:rPr lang="en-US" sz="1400" dirty="0"/>
                        <a:t>, </a:t>
                      </a:r>
                      <a:r>
                        <a:rPr lang="en-US" sz="1400" dirty="0" err="1"/>
                        <a:t>zdravstvene</a:t>
                      </a:r>
                      <a:r>
                        <a:rPr lang="en-US" sz="1400" dirty="0"/>
                        <a:t> </a:t>
                      </a:r>
                      <a:r>
                        <a:rPr lang="en-US" sz="1400" dirty="0" err="1"/>
                        <a:t>ustanove</a:t>
                      </a:r>
                      <a:r>
                        <a:rPr lang="en-US" sz="1400" dirty="0"/>
                        <a:t> </a:t>
                      </a:r>
                      <a:r>
                        <a:rPr lang="en-US" sz="1400" dirty="0" err="1"/>
                        <a:t>i</a:t>
                      </a:r>
                      <a:r>
                        <a:rPr lang="en-US" sz="1400" dirty="0"/>
                        <a:t> </a:t>
                      </a:r>
                      <a:r>
                        <a:rPr lang="en-US" sz="1400" dirty="0" err="1"/>
                        <a:t>sl</a:t>
                      </a:r>
                      <a:r>
                        <a:rPr lang="en-US" sz="1400" dirty="0"/>
                        <a:t>)</a:t>
                      </a:r>
                    </a:p>
                  </a:txBody>
                  <a:tcPr/>
                </a:tc>
                <a:tc>
                  <a:txBody>
                    <a:bodyPr/>
                    <a:lstStyle/>
                    <a:p>
                      <a:r>
                        <a:rPr lang="en-US" sz="1400" dirty="0" err="1"/>
                        <a:t>Manje</a:t>
                      </a:r>
                      <a:r>
                        <a:rPr lang="en-US" sz="1400" dirty="0"/>
                        <a:t> </a:t>
                      </a:r>
                      <a:r>
                        <a:rPr lang="en-US" sz="1400" dirty="0" err="1"/>
                        <a:t>infrastrukture</a:t>
                      </a:r>
                      <a:endParaRPr lang="en-US" sz="1400" dirty="0"/>
                    </a:p>
                  </a:txBody>
                  <a:tcPr/>
                </a:tc>
                <a:extLst>
                  <a:ext uri="{0D108BD9-81ED-4DB2-BD59-A6C34878D82A}">
                    <a16:rowId xmlns:a16="http://schemas.microsoft.com/office/drawing/2014/main" val="10011"/>
                  </a:ext>
                </a:extLst>
              </a:tr>
              <a:tr h="370840">
                <a:tc>
                  <a:txBody>
                    <a:bodyPr/>
                    <a:lstStyle/>
                    <a:p>
                      <a:r>
                        <a:rPr lang="en-US" sz="1400" dirty="0" err="1"/>
                        <a:t>Drugačije</a:t>
                      </a:r>
                      <a:r>
                        <a:rPr lang="en-US" sz="1400" dirty="0"/>
                        <a:t> </a:t>
                      </a:r>
                      <a:r>
                        <a:rPr lang="en-US" sz="1400" dirty="0" err="1"/>
                        <a:t>planiranje</a:t>
                      </a:r>
                      <a:r>
                        <a:rPr lang="en-US" sz="1400" dirty="0"/>
                        <a:t> </a:t>
                      </a:r>
                      <a:r>
                        <a:rPr lang="en-US" sz="1400" dirty="0" err="1"/>
                        <a:t>korištenja</a:t>
                      </a:r>
                      <a:r>
                        <a:rPr lang="en-US" sz="1400" dirty="0"/>
                        <a:t> </a:t>
                      </a:r>
                      <a:r>
                        <a:rPr lang="en-US" sz="1400" dirty="0" err="1"/>
                        <a:t>zemljišta</a:t>
                      </a:r>
                      <a:r>
                        <a:rPr lang="en-US" sz="1400" dirty="0"/>
                        <a:t> </a:t>
                      </a:r>
                      <a:r>
                        <a:rPr lang="en-US" sz="1400" dirty="0" err="1"/>
                        <a:t>od</a:t>
                      </a:r>
                      <a:r>
                        <a:rPr lang="en-US" sz="1400" dirty="0"/>
                        <a:t> PP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Drugačije</a:t>
                      </a:r>
                      <a:r>
                        <a:rPr lang="en-US" sz="1400" dirty="0"/>
                        <a:t> </a:t>
                      </a:r>
                      <a:r>
                        <a:rPr lang="en-US" sz="1400" dirty="0" err="1"/>
                        <a:t>planiranje</a:t>
                      </a:r>
                      <a:r>
                        <a:rPr lang="en-US" sz="1400" dirty="0"/>
                        <a:t> </a:t>
                      </a:r>
                      <a:r>
                        <a:rPr lang="en-US" sz="1400" dirty="0" err="1"/>
                        <a:t>korištenja</a:t>
                      </a:r>
                      <a:r>
                        <a:rPr lang="en-US" sz="1400" dirty="0"/>
                        <a:t> </a:t>
                      </a:r>
                      <a:r>
                        <a:rPr lang="en-US" sz="1400" dirty="0" err="1"/>
                        <a:t>zemljišta</a:t>
                      </a:r>
                      <a:r>
                        <a:rPr lang="en-US" sz="1400" dirty="0"/>
                        <a:t> </a:t>
                      </a:r>
                      <a:r>
                        <a:rPr lang="en-US" sz="1400" dirty="0" err="1"/>
                        <a:t>od</a:t>
                      </a:r>
                      <a:r>
                        <a:rPr lang="en-US" sz="1400" dirty="0"/>
                        <a:t> UP</a:t>
                      </a:r>
                    </a:p>
                    <a:p>
                      <a:endParaRPr lang="en-US" sz="1400" dirty="0"/>
                    </a:p>
                  </a:txBody>
                  <a:tcPr/>
                </a:tc>
                <a:extLst>
                  <a:ext uri="{0D108BD9-81ED-4DB2-BD59-A6C34878D82A}">
                    <a16:rowId xmlns:a16="http://schemas.microsoft.com/office/drawing/2014/main" val="10012"/>
                  </a:ext>
                </a:extLst>
              </a:tr>
              <a:tr h="370840">
                <a:tc>
                  <a:txBody>
                    <a:bodyPr/>
                    <a:lstStyle/>
                    <a:p>
                      <a:r>
                        <a:rPr lang="en-US" sz="1400" dirty="0" err="1"/>
                        <a:t>Teža</a:t>
                      </a:r>
                      <a:r>
                        <a:rPr lang="en-US" sz="1400" dirty="0"/>
                        <a:t> </a:t>
                      </a:r>
                      <a:r>
                        <a:rPr lang="en-US" sz="1400" dirty="0" err="1"/>
                        <a:t>dostupnost</a:t>
                      </a:r>
                      <a:r>
                        <a:rPr lang="en-US" sz="1400" dirty="0"/>
                        <a:t> </a:t>
                      </a:r>
                      <a:r>
                        <a:rPr lang="en-US" sz="1400" dirty="0" err="1"/>
                        <a:t>prirodnih</a:t>
                      </a:r>
                      <a:r>
                        <a:rPr lang="en-US" sz="1400" dirty="0"/>
                        <a:t> </a:t>
                      </a:r>
                      <a:r>
                        <a:rPr lang="en-US" sz="1400" dirty="0" err="1"/>
                        <a:t>izvora</a:t>
                      </a:r>
                      <a:endParaRPr lang="en-US" sz="1400" dirty="0"/>
                    </a:p>
                  </a:txBody>
                  <a:tcPr/>
                </a:tc>
                <a:tc>
                  <a:txBody>
                    <a:bodyPr/>
                    <a:lstStyle/>
                    <a:p>
                      <a:r>
                        <a:rPr lang="en-US" sz="1400" dirty="0" err="1"/>
                        <a:t>Lakša</a:t>
                      </a:r>
                      <a:r>
                        <a:rPr lang="en-US" sz="1400" dirty="0"/>
                        <a:t> </a:t>
                      </a:r>
                      <a:r>
                        <a:rPr lang="en-US" sz="1400" dirty="0" err="1"/>
                        <a:t>dostupnost</a:t>
                      </a:r>
                      <a:r>
                        <a:rPr lang="en-US" sz="1400" dirty="0"/>
                        <a:t> </a:t>
                      </a:r>
                      <a:r>
                        <a:rPr lang="en-US" sz="1400" dirty="0" err="1"/>
                        <a:t>prirodnih</a:t>
                      </a:r>
                      <a:r>
                        <a:rPr lang="en-US" sz="1400" dirty="0"/>
                        <a:t> </a:t>
                      </a:r>
                      <a:r>
                        <a:rPr lang="en-US" sz="1400" dirty="0" err="1"/>
                        <a:t>izvora</a:t>
                      </a:r>
                      <a:endParaRPr lang="en-US" sz="1400" dirty="0"/>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Content Placeholder 4"/>
          <p:cNvGraphicFramePr>
            <a:graphicFrameLocks/>
          </p:cNvGraphicFramePr>
          <p:nvPr>
            <p:extLst>
              <p:ext uri="{D42A27DB-BD31-4B8C-83A1-F6EECF244321}">
                <p14:modId xmlns:p14="http://schemas.microsoft.com/office/powerpoint/2010/main" val="698973903"/>
              </p:ext>
            </p:extLst>
          </p:nvPr>
        </p:nvGraphicFramePr>
        <p:xfrm>
          <a:off x="1518268" y="1391920"/>
          <a:ext cx="8147248" cy="4074160"/>
        </p:xfrm>
        <a:graphic>
          <a:graphicData uri="http://schemas.openxmlformats.org/drawingml/2006/table">
            <a:tbl>
              <a:tblPr firstRow="1" bandRow="1">
                <a:tableStyleId>{5C22544A-7EE6-4342-B048-85BDC9FD1C3A}</a:tableStyleId>
              </a:tblPr>
              <a:tblGrid>
                <a:gridCol w="4073624">
                  <a:extLst>
                    <a:ext uri="{9D8B030D-6E8A-4147-A177-3AD203B41FA5}">
                      <a16:colId xmlns:a16="http://schemas.microsoft.com/office/drawing/2014/main" val="20000"/>
                    </a:ext>
                  </a:extLst>
                </a:gridCol>
                <a:gridCol w="4073624">
                  <a:extLst>
                    <a:ext uri="{9D8B030D-6E8A-4147-A177-3AD203B41FA5}">
                      <a16:colId xmlns:a16="http://schemas.microsoft.com/office/drawing/2014/main" val="20001"/>
                    </a:ext>
                  </a:extLst>
                </a:gridCol>
              </a:tblGrid>
              <a:tr h="370840">
                <a:tc>
                  <a:txBody>
                    <a:bodyPr/>
                    <a:lstStyle/>
                    <a:p>
                      <a:r>
                        <a:rPr lang="en-US" sz="1400" dirty="0" err="1"/>
                        <a:t>Pojmovi</a:t>
                      </a:r>
                      <a:r>
                        <a:rPr lang="en-US" sz="1400" dirty="0"/>
                        <a:t> </a:t>
                      </a:r>
                      <a:r>
                        <a:rPr lang="en-US" sz="1400" dirty="0" err="1"/>
                        <a:t>koji</a:t>
                      </a:r>
                      <a:r>
                        <a:rPr lang="en-US" sz="1400" dirty="0"/>
                        <a:t> </a:t>
                      </a:r>
                      <a:r>
                        <a:rPr lang="en-US" sz="1400" dirty="0" err="1"/>
                        <a:t>definišu</a:t>
                      </a:r>
                      <a:r>
                        <a:rPr lang="en-US" sz="1400" dirty="0"/>
                        <a:t> UP</a:t>
                      </a:r>
                    </a:p>
                  </a:txBody>
                  <a:tcPr/>
                </a:tc>
                <a:tc>
                  <a:txBody>
                    <a:bodyPr/>
                    <a:lstStyle/>
                    <a:p>
                      <a:r>
                        <a:rPr lang="en-US" sz="1400" dirty="0" err="1"/>
                        <a:t>Pojmovi</a:t>
                      </a:r>
                      <a:r>
                        <a:rPr lang="en-US" sz="1400" dirty="0"/>
                        <a:t> </a:t>
                      </a:r>
                      <a:r>
                        <a:rPr lang="en-US" sz="1400" dirty="0" err="1"/>
                        <a:t>koji</a:t>
                      </a:r>
                      <a:r>
                        <a:rPr lang="en-US" sz="1400" dirty="0"/>
                        <a:t> </a:t>
                      </a:r>
                      <a:r>
                        <a:rPr lang="en-US" sz="1400" dirty="0" err="1"/>
                        <a:t>definišu</a:t>
                      </a:r>
                      <a:r>
                        <a:rPr lang="en-US" sz="1400" dirty="0"/>
                        <a:t> </a:t>
                      </a:r>
                      <a:r>
                        <a:rPr lang="en-US" sz="1400" dirty="0" err="1"/>
                        <a:t>prigradsku</a:t>
                      </a:r>
                      <a:r>
                        <a:rPr lang="en-US" sz="1400" dirty="0"/>
                        <a:t> </a:t>
                      </a:r>
                      <a:r>
                        <a:rPr lang="en-US" sz="1400" dirty="0" err="1"/>
                        <a:t>poljoprivredu</a:t>
                      </a:r>
                      <a:r>
                        <a:rPr lang="en-US" sz="1400" dirty="0"/>
                        <a:t> –</a:t>
                      </a:r>
                      <a:r>
                        <a:rPr lang="en-US" sz="1400" dirty="0" err="1"/>
                        <a:t>periurbanu</a:t>
                      </a:r>
                      <a:r>
                        <a:rPr lang="en-US" sz="1400" dirty="0"/>
                        <a:t> (PP)</a:t>
                      </a:r>
                    </a:p>
                  </a:txBody>
                  <a:tcPr/>
                </a:tc>
                <a:extLst>
                  <a:ext uri="{0D108BD9-81ED-4DB2-BD59-A6C34878D82A}">
                    <a16:rowId xmlns:a16="http://schemas.microsoft.com/office/drawing/2014/main" val="10000"/>
                  </a:ext>
                </a:extLst>
              </a:tr>
              <a:tr h="370840">
                <a:tc>
                  <a:txBody>
                    <a:bodyPr/>
                    <a:lstStyle/>
                    <a:p>
                      <a:r>
                        <a:rPr lang="en-US" sz="1400" dirty="0" err="1"/>
                        <a:t>Lošiji</a:t>
                      </a:r>
                      <a:r>
                        <a:rPr lang="en-US" sz="1400" dirty="0"/>
                        <a:t> </a:t>
                      </a:r>
                      <a:r>
                        <a:rPr lang="en-US" sz="1400" dirty="0" err="1"/>
                        <a:t>kvalitet</a:t>
                      </a:r>
                      <a:r>
                        <a:rPr lang="en-US" sz="1400" dirty="0"/>
                        <a:t> </a:t>
                      </a:r>
                      <a:r>
                        <a:rPr lang="en-US" sz="1400" dirty="0" err="1"/>
                        <a:t>tla</a:t>
                      </a:r>
                      <a:r>
                        <a:rPr lang="en-US" sz="1400" dirty="0"/>
                        <a:t>, </a:t>
                      </a:r>
                      <a:r>
                        <a:rPr lang="en-US" sz="1400" dirty="0" err="1"/>
                        <a:t>vode</a:t>
                      </a:r>
                      <a:r>
                        <a:rPr lang="en-US" sz="1400" dirty="0"/>
                        <a:t> </a:t>
                      </a:r>
                      <a:r>
                        <a:rPr lang="en-US" sz="1400" dirty="0" err="1"/>
                        <a:t>i</a:t>
                      </a:r>
                      <a:r>
                        <a:rPr lang="en-US" sz="1400" dirty="0"/>
                        <a:t> </a:t>
                      </a:r>
                      <a:r>
                        <a:rPr lang="en-US" sz="1400" dirty="0" err="1"/>
                        <a:t>zraka</a:t>
                      </a:r>
                      <a:r>
                        <a:rPr lang="en-US" sz="14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Bolji</a:t>
                      </a:r>
                      <a:r>
                        <a:rPr lang="en-US" sz="1400" dirty="0"/>
                        <a:t> </a:t>
                      </a:r>
                      <a:r>
                        <a:rPr lang="en-US" sz="1400" dirty="0" err="1"/>
                        <a:t>kvalitet</a:t>
                      </a:r>
                      <a:r>
                        <a:rPr lang="en-US" sz="1400" dirty="0"/>
                        <a:t> </a:t>
                      </a:r>
                      <a:r>
                        <a:rPr lang="en-US" sz="1400" dirty="0" err="1"/>
                        <a:t>tla</a:t>
                      </a:r>
                      <a:r>
                        <a:rPr lang="en-US" sz="1400" dirty="0"/>
                        <a:t>, </a:t>
                      </a:r>
                      <a:r>
                        <a:rPr lang="en-US" sz="1400" dirty="0" err="1"/>
                        <a:t>vode</a:t>
                      </a:r>
                      <a:r>
                        <a:rPr lang="en-US" sz="1400" dirty="0"/>
                        <a:t> </a:t>
                      </a:r>
                      <a:r>
                        <a:rPr lang="en-US" sz="1400" dirty="0" err="1"/>
                        <a:t>i</a:t>
                      </a:r>
                      <a:r>
                        <a:rPr lang="en-US" sz="1400" dirty="0"/>
                        <a:t> </a:t>
                      </a:r>
                      <a:r>
                        <a:rPr lang="en-US" sz="1400" dirty="0" err="1"/>
                        <a:t>zraka</a:t>
                      </a:r>
                      <a:r>
                        <a:rPr lang="en-US" sz="1400" dirty="0"/>
                        <a:t> </a:t>
                      </a:r>
                    </a:p>
                  </a:txBody>
                  <a:tcPr/>
                </a:tc>
                <a:extLst>
                  <a:ext uri="{0D108BD9-81ED-4DB2-BD59-A6C34878D82A}">
                    <a16:rowId xmlns:a16="http://schemas.microsoft.com/office/drawing/2014/main" val="10001"/>
                  </a:ext>
                </a:extLst>
              </a:tr>
              <a:tr h="370840">
                <a:tc>
                  <a:txBody>
                    <a:bodyPr/>
                    <a:lstStyle/>
                    <a:p>
                      <a:r>
                        <a:rPr lang="en-US" sz="1400" dirty="0" err="1"/>
                        <a:t>Visoka</a:t>
                      </a:r>
                      <a:r>
                        <a:rPr lang="en-US" sz="1400" dirty="0"/>
                        <a:t> </a:t>
                      </a:r>
                      <a:r>
                        <a:rPr lang="en-US" sz="1400" dirty="0" err="1"/>
                        <a:t>cijena</a:t>
                      </a:r>
                      <a:r>
                        <a:rPr lang="en-US" sz="1400" dirty="0"/>
                        <a:t> </a:t>
                      </a:r>
                      <a:r>
                        <a:rPr lang="en-US" sz="1400" dirty="0" err="1"/>
                        <a:t>rada</a:t>
                      </a:r>
                      <a:r>
                        <a:rPr lang="en-US" sz="1400" dirty="0"/>
                        <a:t> </a:t>
                      </a:r>
                      <a:r>
                        <a:rPr lang="en-US" sz="1400" dirty="0" err="1"/>
                        <a:t>i</a:t>
                      </a:r>
                      <a:r>
                        <a:rPr lang="en-US" sz="1400" dirty="0"/>
                        <a:t> </a:t>
                      </a:r>
                      <a:r>
                        <a:rPr lang="en-US" sz="1400" dirty="0" err="1"/>
                        <a:t>zemljišta</a:t>
                      </a:r>
                      <a:r>
                        <a:rPr lang="en-US" sz="14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Niža</a:t>
                      </a:r>
                      <a:r>
                        <a:rPr lang="en-US" sz="1400" dirty="0"/>
                        <a:t> </a:t>
                      </a:r>
                      <a:r>
                        <a:rPr lang="en-US" sz="1400" dirty="0" err="1"/>
                        <a:t>cijena</a:t>
                      </a:r>
                      <a:r>
                        <a:rPr lang="en-US" sz="1400" dirty="0"/>
                        <a:t> </a:t>
                      </a:r>
                      <a:r>
                        <a:rPr lang="en-US" sz="1400" dirty="0" err="1"/>
                        <a:t>rada</a:t>
                      </a:r>
                      <a:r>
                        <a:rPr lang="en-US" sz="1400" dirty="0"/>
                        <a:t> </a:t>
                      </a:r>
                      <a:r>
                        <a:rPr lang="en-US" sz="1400" dirty="0" err="1"/>
                        <a:t>i</a:t>
                      </a:r>
                      <a:r>
                        <a:rPr lang="en-US" sz="1400" dirty="0"/>
                        <a:t> </a:t>
                      </a:r>
                      <a:r>
                        <a:rPr lang="en-US" sz="1400" dirty="0" err="1"/>
                        <a:t>zemljišta</a:t>
                      </a:r>
                      <a:r>
                        <a:rPr lang="en-US" sz="1400" dirty="0"/>
                        <a:t> </a:t>
                      </a:r>
                    </a:p>
                    <a:p>
                      <a:endParaRPr lang="en-US" sz="1400" dirty="0"/>
                    </a:p>
                  </a:txBody>
                  <a:tcPr/>
                </a:tc>
                <a:extLst>
                  <a:ext uri="{0D108BD9-81ED-4DB2-BD59-A6C34878D82A}">
                    <a16:rowId xmlns:a16="http://schemas.microsoft.com/office/drawing/2014/main" val="10002"/>
                  </a:ext>
                </a:extLst>
              </a:tr>
              <a:tr h="370840">
                <a:tc>
                  <a:txBody>
                    <a:bodyPr/>
                    <a:lstStyle/>
                    <a:p>
                      <a:r>
                        <a:rPr lang="en-US" sz="1400" dirty="0" err="1"/>
                        <a:t>Proizvodnja</a:t>
                      </a:r>
                      <a:r>
                        <a:rPr lang="en-US" sz="1400" dirty="0"/>
                        <a:t> </a:t>
                      </a:r>
                      <a:r>
                        <a:rPr lang="en-US" sz="1400" dirty="0" err="1"/>
                        <a:t>primarno</a:t>
                      </a:r>
                      <a:r>
                        <a:rPr lang="en-US" sz="1400" dirty="0"/>
                        <a:t> </a:t>
                      </a:r>
                      <a:r>
                        <a:rPr lang="en-US" sz="1400" dirty="0" err="1"/>
                        <a:t>orjentisana</a:t>
                      </a:r>
                      <a:r>
                        <a:rPr lang="en-US" sz="1400" dirty="0"/>
                        <a:t> </a:t>
                      </a:r>
                      <a:r>
                        <a:rPr lang="en-US" sz="1400" dirty="0" err="1"/>
                        <a:t>na</a:t>
                      </a:r>
                      <a:r>
                        <a:rPr lang="en-US" sz="1400" dirty="0"/>
                        <a:t> </a:t>
                      </a:r>
                      <a:r>
                        <a:rPr lang="en-US" sz="1400" dirty="0" err="1"/>
                        <a:t>vlastite</a:t>
                      </a:r>
                      <a:r>
                        <a:rPr lang="en-US" sz="1400" dirty="0"/>
                        <a:t> </a:t>
                      </a:r>
                      <a:r>
                        <a:rPr lang="en-US" sz="1400" dirty="0" err="1"/>
                        <a:t>potrebe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Proizvodnja</a:t>
                      </a:r>
                      <a:r>
                        <a:rPr lang="en-US" sz="1400" dirty="0"/>
                        <a:t> </a:t>
                      </a:r>
                      <a:r>
                        <a:rPr lang="en-US" sz="1400" dirty="0" err="1"/>
                        <a:t>primarno</a:t>
                      </a:r>
                      <a:r>
                        <a:rPr lang="en-US" sz="1400" dirty="0"/>
                        <a:t> </a:t>
                      </a:r>
                      <a:r>
                        <a:rPr lang="en-US" sz="1400" dirty="0" err="1"/>
                        <a:t>orjentisana</a:t>
                      </a:r>
                      <a:r>
                        <a:rPr lang="en-US" sz="1400" dirty="0"/>
                        <a:t> </a:t>
                      </a:r>
                      <a:r>
                        <a:rPr lang="en-US" sz="1400" dirty="0" err="1"/>
                        <a:t>na</a:t>
                      </a:r>
                      <a:r>
                        <a:rPr lang="en-US" sz="1400" dirty="0"/>
                        <a:t> </a:t>
                      </a:r>
                      <a:r>
                        <a:rPr lang="en-US" sz="1400" dirty="0" err="1"/>
                        <a:t>tržište</a:t>
                      </a:r>
                      <a:endParaRPr lang="en-US" sz="1400" dirty="0"/>
                    </a:p>
                  </a:txBody>
                  <a:tcPr/>
                </a:tc>
                <a:extLst>
                  <a:ext uri="{0D108BD9-81ED-4DB2-BD59-A6C34878D82A}">
                    <a16:rowId xmlns:a16="http://schemas.microsoft.com/office/drawing/2014/main" val="10003"/>
                  </a:ext>
                </a:extLst>
              </a:tr>
              <a:tr h="370840">
                <a:tc>
                  <a:txBody>
                    <a:bodyPr/>
                    <a:lstStyle/>
                    <a:p>
                      <a:r>
                        <a:rPr lang="en-US" sz="1400" dirty="0" err="1"/>
                        <a:t>Spesifično</a:t>
                      </a:r>
                      <a:r>
                        <a:rPr lang="en-US" sz="1400" dirty="0"/>
                        <a:t> </a:t>
                      </a:r>
                      <a:r>
                        <a:rPr lang="en-US" sz="1400" dirty="0" err="1"/>
                        <a:t>drugačija</a:t>
                      </a:r>
                      <a:r>
                        <a:rPr lang="en-US" sz="1400" dirty="0"/>
                        <a:t> </a:t>
                      </a:r>
                      <a:r>
                        <a:rPr lang="en-US" sz="1400" dirty="0" err="1"/>
                        <a:t>strategija</a:t>
                      </a:r>
                      <a:r>
                        <a:rPr lang="en-US" sz="1400" dirty="0"/>
                        <a:t> </a:t>
                      </a:r>
                      <a:r>
                        <a:rPr lang="en-US" sz="1400" dirty="0" err="1"/>
                        <a:t>upravljanja</a:t>
                      </a:r>
                      <a:r>
                        <a:rPr lang="en-US" sz="1400" dirty="0"/>
                        <a:t> </a:t>
                      </a:r>
                      <a:r>
                        <a:rPr lang="en-US" sz="1400" dirty="0" err="1"/>
                        <a:t>od</a:t>
                      </a:r>
                      <a:r>
                        <a:rPr lang="en-US" sz="1400" dirty="0"/>
                        <a:t> PP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Spesifično</a:t>
                      </a:r>
                      <a:r>
                        <a:rPr lang="en-US" sz="1400" dirty="0"/>
                        <a:t> </a:t>
                      </a:r>
                      <a:r>
                        <a:rPr lang="en-US" sz="1400" dirty="0" err="1"/>
                        <a:t>drugačija</a:t>
                      </a:r>
                      <a:r>
                        <a:rPr lang="en-US" sz="1400" dirty="0"/>
                        <a:t> </a:t>
                      </a:r>
                      <a:r>
                        <a:rPr lang="en-US" sz="1400" dirty="0" err="1"/>
                        <a:t>strategija</a:t>
                      </a:r>
                      <a:r>
                        <a:rPr lang="en-US" sz="1400" dirty="0"/>
                        <a:t> </a:t>
                      </a:r>
                      <a:r>
                        <a:rPr lang="en-US" sz="1400" dirty="0" err="1"/>
                        <a:t>upravljanja</a:t>
                      </a:r>
                      <a:r>
                        <a:rPr lang="en-US" sz="1400" dirty="0"/>
                        <a:t> </a:t>
                      </a:r>
                      <a:r>
                        <a:rPr lang="en-US" sz="1400" dirty="0" err="1"/>
                        <a:t>od</a:t>
                      </a:r>
                      <a:r>
                        <a:rPr lang="en-US" sz="1400" dirty="0"/>
                        <a:t> UP</a:t>
                      </a:r>
                    </a:p>
                    <a:p>
                      <a:endParaRPr lang="en-US" sz="1400" dirty="0"/>
                    </a:p>
                  </a:txBody>
                  <a:tcPr/>
                </a:tc>
                <a:extLst>
                  <a:ext uri="{0D108BD9-81ED-4DB2-BD59-A6C34878D82A}">
                    <a16:rowId xmlns:a16="http://schemas.microsoft.com/office/drawing/2014/main" val="10004"/>
                  </a:ext>
                </a:extLst>
              </a:tr>
              <a:tr h="370840">
                <a:tc>
                  <a:txBody>
                    <a:bodyPr/>
                    <a:lstStyle/>
                    <a:p>
                      <a:r>
                        <a:rPr lang="en-US" sz="1400" dirty="0" err="1"/>
                        <a:t>Prinosi</a:t>
                      </a:r>
                      <a:r>
                        <a:rPr lang="en-US" sz="1400" dirty="0"/>
                        <a:t> </a:t>
                      </a:r>
                      <a:r>
                        <a:rPr lang="en-US" sz="1400" dirty="0" err="1"/>
                        <a:t>su</a:t>
                      </a:r>
                      <a:r>
                        <a:rPr lang="en-US" sz="1400" dirty="0"/>
                        <a:t> </a:t>
                      </a:r>
                      <a:r>
                        <a:rPr lang="en-US" sz="1400" dirty="0" err="1"/>
                        <a:t>manji</a:t>
                      </a:r>
                      <a:r>
                        <a:rPr lang="en-US" sz="1400" baseline="0" dirty="0"/>
                        <a:t> </a:t>
                      </a:r>
                      <a:r>
                        <a:rPr lang="en-US" sz="1400" baseline="0" dirty="0" err="1"/>
                        <a:t>i</a:t>
                      </a:r>
                      <a:r>
                        <a:rPr lang="en-US" sz="1400" baseline="0" dirty="0"/>
                        <a:t> </a:t>
                      </a:r>
                      <a:r>
                        <a:rPr lang="en-US" sz="1400" baseline="0" dirty="0" err="1"/>
                        <a:t>dominantno</a:t>
                      </a:r>
                      <a:r>
                        <a:rPr lang="en-US" sz="1400" baseline="0" dirty="0"/>
                        <a:t> </a:t>
                      </a:r>
                      <a:r>
                        <a:rPr lang="en-US" sz="1400" baseline="0" dirty="0" err="1"/>
                        <a:t>iz</a:t>
                      </a:r>
                      <a:r>
                        <a:rPr lang="en-US" sz="1400" baseline="0" dirty="0"/>
                        <a:t> </a:t>
                      </a:r>
                      <a:r>
                        <a:rPr lang="en-US" sz="1400" baseline="0" dirty="0" err="1"/>
                        <a:t>ekstenzivnog</a:t>
                      </a:r>
                      <a:r>
                        <a:rPr lang="en-US" sz="1400" baseline="0" dirty="0"/>
                        <a:t> </a:t>
                      </a:r>
                      <a:r>
                        <a:rPr lang="en-US" sz="1400" baseline="0" dirty="0" err="1"/>
                        <a:t>uzgoja</a:t>
                      </a:r>
                      <a:endParaRPr lang="en-US" sz="1400" dirty="0"/>
                    </a:p>
                  </a:txBody>
                  <a:tcPr/>
                </a:tc>
                <a:tc>
                  <a:txBody>
                    <a:bodyPr/>
                    <a:lstStyle/>
                    <a:p>
                      <a:r>
                        <a:rPr lang="en-US" sz="1400" dirty="0" err="1"/>
                        <a:t>Visoki</a:t>
                      </a:r>
                      <a:r>
                        <a:rPr lang="en-US" sz="1400" dirty="0"/>
                        <a:t> </a:t>
                      </a:r>
                      <a:r>
                        <a:rPr lang="en-US" sz="1400" dirty="0" err="1"/>
                        <a:t>prinosi</a:t>
                      </a:r>
                      <a:r>
                        <a:rPr lang="en-US" sz="1400" dirty="0"/>
                        <a:t> </a:t>
                      </a:r>
                      <a:r>
                        <a:rPr lang="en-US" sz="1400" dirty="0" err="1"/>
                        <a:t>tržišne</a:t>
                      </a:r>
                      <a:r>
                        <a:rPr lang="en-US" sz="1400" dirty="0"/>
                        <a:t> </a:t>
                      </a:r>
                      <a:r>
                        <a:rPr lang="en-US" sz="1400" dirty="0" err="1"/>
                        <a:t>orjentacije</a:t>
                      </a:r>
                      <a:endParaRPr lang="en-US" sz="1400" dirty="0"/>
                    </a:p>
                  </a:txBody>
                  <a:tcPr/>
                </a:tc>
                <a:extLst>
                  <a:ext uri="{0D108BD9-81ED-4DB2-BD59-A6C34878D82A}">
                    <a16:rowId xmlns:a16="http://schemas.microsoft.com/office/drawing/2014/main" val="10005"/>
                  </a:ext>
                </a:extLst>
              </a:tr>
              <a:tr h="370840">
                <a:tc>
                  <a:txBody>
                    <a:bodyPr/>
                    <a:lstStyle/>
                    <a:p>
                      <a:r>
                        <a:rPr lang="en-US" sz="1400" dirty="0" err="1"/>
                        <a:t>Dojelom</a:t>
                      </a:r>
                      <a:r>
                        <a:rPr lang="en-US" sz="1400" dirty="0"/>
                        <a:t> </a:t>
                      </a:r>
                      <a:r>
                        <a:rPr lang="en-US" sz="1400" dirty="0" err="1"/>
                        <a:t>primjenjuju</a:t>
                      </a:r>
                      <a:r>
                        <a:rPr lang="en-US" sz="1400" dirty="0"/>
                        <a:t> </a:t>
                      </a:r>
                      <a:r>
                        <a:rPr lang="en-US" sz="1400" dirty="0" err="1"/>
                        <a:t>siromašniji</a:t>
                      </a:r>
                      <a:r>
                        <a:rPr lang="en-US" sz="1400" dirty="0"/>
                        <a:t> </a:t>
                      </a:r>
                      <a:r>
                        <a:rPr lang="en-US" sz="1400" dirty="0" err="1"/>
                        <a:t>stanovnici</a:t>
                      </a:r>
                      <a:r>
                        <a:rPr lang="en-US" sz="1400" dirty="0"/>
                        <a:t> </a:t>
                      </a:r>
                      <a:r>
                        <a:rPr lang="en-US" sz="1400" dirty="0" err="1"/>
                        <a:t>gradova</a:t>
                      </a:r>
                      <a:r>
                        <a:rPr lang="en-US" sz="1400" dirty="0"/>
                        <a:t> za </a:t>
                      </a:r>
                      <a:r>
                        <a:rPr lang="en-US" sz="1400" dirty="0" err="1"/>
                        <a:t>potrebe</a:t>
                      </a:r>
                      <a:r>
                        <a:rPr lang="en-US" sz="1400" dirty="0"/>
                        <a:t> </a:t>
                      </a:r>
                      <a:r>
                        <a:rPr lang="en-US" sz="1400" dirty="0" err="1"/>
                        <a:t>preživljavanja</a:t>
                      </a:r>
                      <a:endParaRPr lang="en-US" sz="1400" dirty="0"/>
                    </a:p>
                  </a:txBody>
                  <a:tcPr/>
                </a:tc>
                <a:tc>
                  <a:txBody>
                    <a:bodyPr/>
                    <a:lstStyle/>
                    <a:p>
                      <a:r>
                        <a:rPr lang="en-US" sz="1400" dirty="0" err="1"/>
                        <a:t>Grupe</a:t>
                      </a:r>
                      <a:r>
                        <a:rPr lang="en-US" sz="1400" dirty="0"/>
                        <a:t> </a:t>
                      </a:r>
                      <a:r>
                        <a:rPr lang="en-US" sz="1400" dirty="0" err="1"/>
                        <a:t>ili</a:t>
                      </a:r>
                      <a:r>
                        <a:rPr lang="en-US" sz="1400" dirty="0"/>
                        <a:t> </a:t>
                      </a:r>
                      <a:r>
                        <a:rPr lang="en-US" sz="1400" dirty="0" err="1"/>
                        <a:t>individualci</a:t>
                      </a:r>
                      <a:r>
                        <a:rPr lang="en-US" sz="1400" dirty="0"/>
                        <a:t> </a:t>
                      </a:r>
                      <a:r>
                        <a:rPr lang="en-US" sz="1400" dirty="0" err="1"/>
                        <a:t>sa</a:t>
                      </a:r>
                      <a:r>
                        <a:rPr lang="en-US" sz="1400" dirty="0"/>
                        <a:t> </a:t>
                      </a:r>
                      <a:r>
                        <a:rPr lang="en-US" sz="1400" dirty="0" err="1"/>
                        <a:t>planiranim</a:t>
                      </a:r>
                      <a:r>
                        <a:rPr lang="en-US" sz="1400" dirty="0"/>
                        <a:t> </a:t>
                      </a:r>
                      <a:r>
                        <a:rPr lang="en-US" sz="1400" dirty="0" err="1"/>
                        <a:t>tržištima</a:t>
                      </a:r>
                      <a:endParaRPr lang="en-US" sz="1400" dirty="0"/>
                    </a:p>
                  </a:txBody>
                  <a:tcPr/>
                </a:tc>
                <a:extLst>
                  <a:ext uri="{0D108BD9-81ED-4DB2-BD59-A6C34878D82A}">
                    <a16:rowId xmlns:a16="http://schemas.microsoft.com/office/drawing/2014/main" val="10006"/>
                  </a:ext>
                </a:extLst>
              </a:tr>
              <a:tr h="370840">
                <a:tc>
                  <a:txBody>
                    <a:bodyPr/>
                    <a:lstStyle/>
                    <a:p>
                      <a:r>
                        <a:rPr lang="en-US" sz="1400" dirty="0" err="1"/>
                        <a:t>Razlika</a:t>
                      </a:r>
                      <a:r>
                        <a:rPr lang="en-US" sz="1400" dirty="0"/>
                        <a:t> u </a:t>
                      </a:r>
                      <a:r>
                        <a:rPr lang="en-US" sz="1400" dirty="0" err="1"/>
                        <a:t>politici</a:t>
                      </a:r>
                      <a:r>
                        <a:rPr lang="en-US" sz="1400" dirty="0"/>
                        <a:t> </a:t>
                      </a:r>
                      <a:r>
                        <a:rPr lang="en-US" sz="1400" dirty="0" err="1"/>
                        <a:t>i</a:t>
                      </a:r>
                      <a:r>
                        <a:rPr lang="en-US" sz="1400" dirty="0"/>
                        <a:t> </a:t>
                      </a:r>
                      <a:r>
                        <a:rPr lang="en-US" sz="1400" dirty="0" err="1"/>
                        <a:t>inicijativama</a:t>
                      </a:r>
                      <a:r>
                        <a:rPr lang="en-US" sz="1400" baseline="0" dirty="0"/>
                        <a:t> (</a:t>
                      </a:r>
                      <a:r>
                        <a:rPr lang="en-US" sz="1400" baseline="0" dirty="0" err="1"/>
                        <a:t>razvoj</a:t>
                      </a:r>
                      <a:r>
                        <a:rPr lang="en-US" sz="1400" baseline="0" dirty="0"/>
                        <a:t> </a:t>
                      </a:r>
                      <a:r>
                        <a:rPr lang="en-US" sz="1400" baseline="0" dirty="0" err="1"/>
                        <a:t>potiče</a:t>
                      </a:r>
                      <a:r>
                        <a:rPr lang="en-US" sz="1400" baseline="0" dirty="0"/>
                        <a:t> </a:t>
                      </a:r>
                      <a:r>
                        <a:rPr lang="en-US" sz="1400" baseline="0" dirty="0" err="1"/>
                        <a:t>udruge</a:t>
                      </a:r>
                      <a:r>
                        <a:rPr lang="en-US" sz="1400" baseline="0" dirty="0"/>
                        <a:t>)</a:t>
                      </a:r>
                      <a:endParaRPr lang="en-US" sz="1400" dirty="0"/>
                    </a:p>
                  </a:txBody>
                  <a:tcPr/>
                </a:tc>
                <a:tc>
                  <a:txBody>
                    <a:bodyPr/>
                    <a:lstStyle/>
                    <a:p>
                      <a:r>
                        <a:rPr lang="en-US" sz="1400" dirty="0" err="1"/>
                        <a:t>Razvoj</a:t>
                      </a:r>
                      <a:r>
                        <a:rPr lang="en-US" sz="1400" dirty="0"/>
                        <a:t> </a:t>
                      </a:r>
                      <a:r>
                        <a:rPr lang="en-US" sz="1400" dirty="0" err="1"/>
                        <a:t>potiču</a:t>
                      </a:r>
                      <a:r>
                        <a:rPr lang="en-US" sz="1400" dirty="0"/>
                        <a:t> </a:t>
                      </a:r>
                      <a:r>
                        <a:rPr lang="en-US" sz="1400" dirty="0" err="1"/>
                        <a:t>pojedinci</a:t>
                      </a:r>
                      <a:r>
                        <a:rPr lang="en-US" sz="1400" dirty="0"/>
                        <a:t> </a:t>
                      </a:r>
                    </a:p>
                  </a:txBody>
                  <a:tcPr/>
                </a:tc>
                <a:extLst>
                  <a:ext uri="{0D108BD9-81ED-4DB2-BD59-A6C34878D82A}">
                    <a16:rowId xmlns:a16="http://schemas.microsoft.com/office/drawing/2014/main" val="10007"/>
                  </a:ext>
                </a:extLst>
              </a:tr>
              <a:tr h="370840">
                <a:tc>
                  <a:txBody>
                    <a:bodyPr/>
                    <a:lstStyle/>
                    <a:p>
                      <a:r>
                        <a:rPr lang="en-US" sz="1400" dirty="0" err="1"/>
                        <a:t>Lakša</a:t>
                      </a:r>
                      <a:r>
                        <a:rPr lang="en-US" sz="1400" dirty="0"/>
                        <a:t> </a:t>
                      </a:r>
                      <a:r>
                        <a:rPr lang="en-US" sz="1400" dirty="0" err="1"/>
                        <a:t>prodaja</a:t>
                      </a:r>
                      <a:r>
                        <a:rPr lang="en-US" sz="1400" dirty="0"/>
                        <a:t> </a:t>
                      </a:r>
                      <a:r>
                        <a:rPr lang="en-US" sz="1400" dirty="0" err="1"/>
                        <a:t>proizvoda</a:t>
                      </a:r>
                      <a:endParaRPr lang="en-US" sz="1400" dirty="0"/>
                    </a:p>
                  </a:txBody>
                  <a:tcPr/>
                </a:tc>
                <a:tc>
                  <a:txBody>
                    <a:bodyPr/>
                    <a:lstStyle/>
                    <a:p>
                      <a:r>
                        <a:rPr lang="en-US" sz="1400" dirty="0" err="1"/>
                        <a:t>Otežan</a:t>
                      </a:r>
                      <a:r>
                        <a:rPr lang="en-US" sz="1400" dirty="0"/>
                        <a:t> </a:t>
                      </a:r>
                      <a:r>
                        <a:rPr lang="en-US" sz="1400" dirty="0" err="1"/>
                        <a:t>pristup</a:t>
                      </a:r>
                      <a:r>
                        <a:rPr lang="en-US" sz="1400" dirty="0"/>
                        <a:t> </a:t>
                      </a:r>
                      <a:r>
                        <a:rPr lang="en-US" sz="1400" dirty="0" err="1"/>
                        <a:t>trgovinama</a:t>
                      </a:r>
                      <a:r>
                        <a:rPr lang="en-US" sz="1400" dirty="0"/>
                        <a:t>, </a:t>
                      </a:r>
                      <a:r>
                        <a:rPr lang="en-US" sz="1400" dirty="0" err="1"/>
                        <a:t>prodaja</a:t>
                      </a:r>
                      <a:r>
                        <a:rPr lang="en-US" sz="1400" dirty="0"/>
                        <a:t> </a:t>
                      </a:r>
                      <a:r>
                        <a:rPr lang="en-US" sz="1400" dirty="0" err="1"/>
                        <a:t>na</a:t>
                      </a:r>
                      <a:r>
                        <a:rPr lang="en-US" sz="1400" dirty="0"/>
                        <a:t> </a:t>
                      </a:r>
                      <a:r>
                        <a:rPr lang="en-US" sz="1400" dirty="0" err="1"/>
                        <a:t>javnim</a:t>
                      </a:r>
                      <a:r>
                        <a:rPr lang="en-US" sz="1400" dirty="0"/>
                        <a:t> </a:t>
                      </a:r>
                      <a:r>
                        <a:rPr lang="en-US" sz="1400" dirty="0" err="1"/>
                        <a:t>gradskim</a:t>
                      </a:r>
                      <a:r>
                        <a:rPr lang="en-US" sz="1400" dirty="0"/>
                        <a:t> </a:t>
                      </a:r>
                      <a:r>
                        <a:rPr lang="en-US" sz="1400" dirty="0" err="1"/>
                        <a:t>površinama</a:t>
                      </a:r>
                      <a:r>
                        <a:rPr lang="en-US" sz="1400" dirty="0"/>
                        <a:t> </a:t>
                      </a: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12642" name="Picture 2"/>
          <p:cNvPicPr>
            <a:picLocks noChangeAspect="1" noChangeArrowheads="1"/>
          </p:cNvPicPr>
          <p:nvPr/>
        </p:nvPicPr>
        <p:blipFill>
          <a:blip r:embed="rId2" cstate="print"/>
          <a:srcRect/>
          <a:stretch>
            <a:fillRect/>
          </a:stretch>
        </p:blipFill>
        <p:spPr bwMode="auto">
          <a:xfrm>
            <a:off x="2495600" y="980728"/>
            <a:ext cx="5710188" cy="461281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98273"/>
          </a:xfrm>
        </p:spPr>
        <p:txBody>
          <a:bodyPr>
            <a:normAutofit fontScale="90000"/>
          </a:bodyPr>
          <a:lstStyle/>
          <a:p>
            <a:pPr algn="just"/>
            <a:r>
              <a:rPr lang="en-US" dirty="0"/>
              <a:t>OSNOVE URBANE</a:t>
            </a:r>
            <a:r>
              <a:rPr lang="hr-BA" dirty="0"/>
              <a:t> </a:t>
            </a:r>
            <a:r>
              <a:rPr lang="en-US" dirty="0"/>
              <a:t>POLJOPRIVREDE</a:t>
            </a:r>
          </a:p>
        </p:txBody>
      </p:sp>
      <p:sp>
        <p:nvSpPr>
          <p:cNvPr id="3" name="Content Placeholder 2"/>
          <p:cNvSpPr>
            <a:spLocks noGrp="1"/>
          </p:cNvSpPr>
          <p:nvPr>
            <p:ph idx="1"/>
          </p:nvPr>
        </p:nvSpPr>
        <p:spPr>
          <a:xfrm>
            <a:off x="838200" y="931178"/>
            <a:ext cx="10515600" cy="5245785"/>
          </a:xfrm>
        </p:spPr>
        <p:txBody>
          <a:bodyPr>
            <a:normAutofit fontScale="25000" lnSpcReduction="20000"/>
          </a:bodyPr>
          <a:lstStyle/>
          <a:p>
            <a:pPr marL="0" indent="0">
              <a:buNone/>
            </a:pPr>
            <a:r>
              <a:rPr lang="en-US" dirty="0"/>
              <a:t> </a:t>
            </a:r>
            <a:r>
              <a:rPr lang="en-US" b="1" dirty="0"/>
              <a:t> </a:t>
            </a:r>
            <a:endParaRPr lang="en-US" dirty="0"/>
          </a:p>
          <a:p>
            <a:r>
              <a:rPr lang="tr-TR" sz="5500" b="1" dirty="0"/>
              <a:t>Naziv predmeta:   </a:t>
            </a:r>
            <a:r>
              <a:rPr lang="en-US" sz="5500" dirty="0"/>
              <a:t>OSNOVE URBANE POLJOPRIVREDE</a:t>
            </a:r>
            <a:r>
              <a:rPr lang="tr-TR" sz="5500" b="1" dirty="0"/>
              <a:t>  </a:t>
            </a:r>
            <a:endParaRPr lang="en-US" sz="5500" dirty="0"/>
          </a:p>
          <a:p>
            <a:r>
              <a:rPr lang="tr-TR" sz="5500" b="1" dirty="0"/>
              <a:t>Ciklus: II</a:t>
            </a:r>
            <a:endParaRPr lang="en-US" sz="5500" dirty="0"/>
          </a:p>
          <a:p>
            <a:r>
              <a:rPr lang="tr-TR" sz="5500" b="1" dirty="0"/>
              <a:t>Godina: I</a:t>
            </a:r>
            <a:endParaRPr lang="en-US" sz="5500" dirty="0"/>
          </a:p>
          <a:p>
            <a:r>
              <a:rPr lang="tr-TR" sz="5500" b="1" dirty="0"/>
              <a:t>Semestar: I</a:t>
            </a:r>
            <a:endParaRPr lang="en-US" sz="5500" dirty="0"/>
          </a:p>
          <a:p>
            <a:r>
              <a:rPr lang="tr-TR" sz="5500" b="1" dirty="0"/>
              <a:t>Broj ECTS kredita:</a:t>
            </a:r>
            <a:r>
              <a:rPr lang="tr-TR" sz="5500" dirty="0"/>
              <a:t> </a:t>
            </a:r>
            <a:r>
              <a:rPr lang="en-US" sz="5500" dirty="0"/>
              <a:t>5</a:t>
            </a:r>
          </a:p>
          <a:p>
            <a:r>
              <a:rPr lang="tr-TR" sz="5500" b="1" dirty="0"/>
              <a:t>Status: obavezni</a:t>
            </a:r>
            <a:endParaRPr lang="en-US" sz="5500" dirty="0"/>
          </a:p>
          <a:p>
            <a:r>
              <a:rPr lang="tr-TR" sz="5500" b="1" dirty="0"/>
              <a:t>Ukupan broj sati:  50</a:t>
            </a:r>
            <a:endParaRPr lang="en-US" sz="5500" dirty="0"/>
          </a:p>
          <a:p>
            <a:r>
              <a:rPr lang="tr-TR" sz="5500" dirty="0"/>
              <a:t>Opciono razraditi distribuciju sati po tipu:</a:t>
            </a:r>
            <a:endParaRPr lang="en-US" sz="5500" dirty="0"/>
          </a:p>
          <a:p>
            <a:r>
              <a:rPr lang="tr-TR" sz="5500" dirty="0"/>
              <a:t>Predavanja: 30</a:t>
            </a:r>
            <a:endParaRPr lang="en-US" sz="5500" dirty="0"/>
          </a:p>
          <a:p>
            <a:r>
              <a:rPr lang="tr-TR" sz="5500" dirty="0"/>
              <a:t>Vježbe</a:t>
            </a:r>
            <a:r>
              <a:rPr lang="en-US" sz="5500" dirty="0"/>
              <a:t> (</a:t>
            </a:r>
            <a:r>
              <a:rPr lang="en-US" sz="5500" dirty="0" err="1"/>
              <a:t>uključujući</a:t>
            </a:r>
            <a:r>
              <a:rPr lang="en-US" sz="5500" dirty="0"/>
              <a:t> </a:t>
            </a:r>
            <a:r>
              <a:rPr lang="en-US" sz="5500" dirty="0" err="1"/>
              <a:t>terenske</a:t>
            </a:r>
            <a:r>
              <a:rPr lang="en-US" sz="5500" dirty="0"/>
              <a:t> </a:t>
            </a:r>
            <a:r>
              <a:rPr lang="en-US" sz="5500" dirty="0" err="1"/>
              <a:t>vježbe</a:t>
            </a:r>
            <a:r>
              <a:rPr lang="en-US" sz="5500" dirty="0"/>
              <a:t>):</a:t>
            </a:r>
            <a:r>
              <a:rPr lang="tr-TR" sz="5500" dirty="0"/>
              <a:t> 20</a:t>
            </a:r>
            <a:endParaRPr lang="en-US" sz="5500" dirty="0"/>
          </a:p>
          <a:p>
            <a:r>
              <a:rPr lang="tr-TR" sz="5500" dirty="0"/>
              <a:t>Seminar</a:t>
            </a:r>
            <a:endParaRPr lang="en-US" sz="5500" dirty="0"/>
          </a:p>
          <a:p>
            <a:r>
              <a:rPr lang="en-US" sz="5500" dirty="0" err="1"/>
              <a:t>Terenskie</a:t>
            </a:r>
            <a:r>
              <a:rPr lang="en-US" sz="5500" dirty="0"/>
              <a:t> </a:t>
            </a:r>
            <a:r>
              <a:rPr lang="en-US" sz="5500" dirty="0" err="1"/>
              <a:t>vježbe</a:t>
            </a:r>
            <a:r>
              <a:rPr lang="en-US" sz="5500" dirty="0"/>
              <a:t>: 10</a:t>
            </a:r>
          </a:p>
          <a:p>
            <a:r>
              <a:rPr lang="en-US" sz="5500" b="1" dirty="0" err="1"/>
              <a:t>Nastavnici</a:t>
            </a:r>
            <a:r>
              <a:rPr lang="en-US" sz="5500" b="1" dirty="0"/>
              <a:t> </a:t>
            </a:r>
            <a:r>
              <a:rPr lang="en-US" sz="5500" b="1" dirty="0" err="1"/>
              <a:t>i</a:t>
            </a:r>
            <a:r>
              <a:rPr lang="en-US" sz="5500" b="1" dirty="0"/>
              <a:t> </a:t>
            </a:r>
            <a:r>
              <a:rPr lang="en-US" sz="5500" b="1" dirty="0" err="1"/>
              <a:t>saradnici</a:t>
            </a:r>
            <a:r>
              <a:rPr lang="en-US" sz="5500" b="1" dirty="0"/>
              <a:t> </a:t>
            </a:r>
            <a:r>
              <a:rPr lang="en-US" sz="5500" b="1" dirty="0" err="1"/>
              <a:t>izabrani</a:t>
            </a:r>
            <a:r>
              <a:rPr lang="en-US" sz="5500" b="1" dirty="0"/>
              <a:t> </a:t>
            </a:r>
            <a:r>
              <a:rPr lang="en-US" sz="5500" b="1" dirty="0" err="1"/>
              <a:t>na</a:t>
            </a:r>
            <a:r>
              <a:rPr lang="en-US" sz="5500" b="1" dirty="0"/>
              <a:t> oblast </a:t>
            </a:r>
            <a:r>
              <a:rPr lang="en-US" sz="5500" b="1" dirty="0" err="1"/>
              <a:t>kojoj</a:t>
            </a:r>
            <a:r>
              <a:rPr lang="en-US" sz="5500" b="1" dirty="0"/>
              <a:t> </a:t>
            </a:r>
            <a:r>
              <a:rPr lang="en-US" sz="5500" b="1" dirty="0" err="1"/>
              <a:t>predmet</a:t>
            </a:r>
            <a:r>
              <a:rPr lang="en-US" sz="5500" b="1" dirty="0"/>
              <a:t> </a:t>
            </a:r>
            <a:r>
              <a:rPr lang="en-US" sz="5500" b="1" dirty="0" err="1"/>
              <a:t>pripada</a:t>
            </a:r>
            <a:r>
              <a:rPr lang="en-US" sz="5500" b="1" dirty="0"/>
              <a:t>/</a:t>
            </a:r>
            <a:r>
              <a:rPr lang="en-US" sz="5500" b="1" dirty="0" err="1"/>
              <a:t>predmet</a:t>
            </a:r>
            <a:r>
              <a:rPr lang="en-US" sz="5500" b="1" dirty="0"/>
              <a:t> </a:t>
            </a:r>
            <a:endParaRPr lang="en-US" sz="5500" dirty="0"/>
          </a:p>
          <a:p>
            <a:r>
              <a:rPr lang="de-DE" sz="5500" b="1" dirty="0"/>
              <a:t>Prof. dr Pakeza Drkenda, </a:t>
            </a:r>
            <a:r>
              <a:rPr lang="en-US" sz="5500" dirty="0"/>
              <a:t> </a:t>
            </a:r>
            <a:r>
              <a:rPr lang="de-DE" sz="5500" b="1" dirty="0"/>
              <a:t>MA Osman Musić; </a:t>
            </a:r>
            <a:endParaRPr lang="en-US" sz="5500" dirty="0"/>
          </a:p>
          <a:p>
            <a:r>
              <a:rPr lang="tr-TR" sz="5500" b="1" dirty="0"/>
              <a:t>Cilj (ciljevi) predmeta:</a:t>
            </a:r>
            <a:endParaRPr lang="en-US" sz="5500" dirty="0"/>
          </a:p>
          <a:p>
            <a:r>
              <a:rPr lang="tr-TR" sz="5500" dirty="0"/>
              <a:t>Predmet uvodi studente u osnovne pojmove i definicije vezane za urbanu poljoprivredu. Historijski razvoj urbane poljoprivrede i evulcija sa osvrtom na različite regione: Evropa, Sjeverna i Južna Amerika, Afrika. Osposobljava studente da razumiju trendove vezane za urbane sredine današnjice: modele urbane poljoprivrede, prehrambene navike u urbanim sredinama, trendove planiranja i razvoja modernih urbanih gradova, teritorijalne analize i zakonski okviri djelovanja. Predmet uvodi studente u razumjevanje izazova za razvoj urbane poljoprivrede, mapiranje sudionika i ključnih aktera u urbanoj poljoprivredi.  </a:t>
            </a:r>
            <a:endParaRPr lang="en-US" sz="5500"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E09B8-984C-415A-8D8B-7AAA0E90F389}"/>
              </a:ext>
            </a:extLst>
          </p:cNvPr>
          <p:cNvPicPr>
            <a:picLocks noChangeAspect="1" noChangeArrowheads="1"/>
          </p:cNvPicPr>
          <p:nvPr/>
        </p:nvPicPr>
        <p:blipFill>
          <a:blip r:embed="rId2" cstate="print"/>
          <a:srcRect/>
          <a:stretch>
            <a:fillRect/>
          </a:stretch>
        </p:blipFill>
        <p:spPr bwMode="auto">
          <a:xfrm>
            <a:off x="2333625" y="366713"/>
            <a:ext cx="4476750" cy="6122987"/>
          </a:xfrm>
          <a:prstGeom prst="rect">
            <a:avLst/>
          </a:prstGeom>
          <a:noFill/>
          <a:ln w="9525">
            <a:noFill/>
            <a:miter lim="800000"/>
            <a:headEnd/>
            <a:tailEnd/>
          </a:ln>
        </p:spPr>
      </p:pic>
    </p:spTree>
    <p:extLst>
      <p:ext uri="{BB962C8B-B14F-4D97-AF65-F5344CB8AC3E}">
        <p14:creationId xmlns:p14="http://schemas.microsoft.com/office/powerpoint/2010/main" val="2514614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4690" name="Picture 2"/>
          <p:cNvPicPr>
            <a:picLocks noChangeAspect="1" noChangeArrowheads="1"/>
          </p:cNvPicPr>
          <p:nvPr/>
        </p:nvPicPr>
        <p:blipFill>
          <a:blip r:embed="rId2" cstate="print"/>
          <a:srcRect/>
          <a:stretch>
            <a:fillRect/>
          </a:stretch>
        </p:blipFill>
        <p:spPr bwMode="auto">
          <a:xfrm>
            <a:off x="3846514" y="1"/>
            <a:ext cx="4498975" cy="688816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3801-B4B4-4947-94F4-9415132BB73C}"/>
              </a:ext>
            </a:extLst>
          </p:cNvPr>
          <p:cNvSpPr>
            <a:spLocks noGrp="1"/>
          </p:cNvSpPr>
          <p:nvPr>
            <p:ph type="title"/>
          </p:nvPr>
        </p:nvSpPr>
        <p:spPr/>
        <p:txBody>
          <a:bodyPr/>
          <a:lstStyle/>
          <a:p>
            <a:endParaRPr lang="hr-BA"/>
          </a:p>
        </p:txBody>
      </p:sp>
      <p:graphicFrame>
        <p:nvGraphicFramePr>
          <p:cNvPr id="4" name="Table 4">
            <a:extLst>
              <a:ext uri="{FF2B5EF4-FFF2-40B4-BE49-F238E27FC236}">
                <a16:creationId xmlns:a16="http://schemas.microsoft.com/office/drawing/2014/main" id="{856C8D73-BC7A-48F5-8F0F-57F897B152DF}"/>
              </a:ext>
            </a:extLst>
          </p:cNvPr>
          <p:cNvGraphicFramePr>
            <a:graphicFrameLocks noGrp="1"/>
          </p:cNvGraphicFramePr>
          <p:nvPr>
            <p:ph idx="1"/>
            <p:extLst>
              <p:ext uri="{D42A27DB-BD31-4B8C-83A1-F6EECF244321}">
                <p14:modId xmlns:p14="http://schemas.microsoft.com/office/powerpoint/2010/main" val="552496010"/>
              </p:ext>
            </p:extLst>
          </p:nvPr>
        </p:nvGraphicFramePr>
        <p:xfrm>
          <a:off x="838200" y="1825625"/>
          <a:ext cx="10515600" cy="4211320"/>
        </p:xfrm>
        <a:graphic>
          <a:graphicData uri="http://schemas.openxmlformats.org/drawingml/2006/table">
            <a:tbl>
              <a:tblPr firstRow="1" bandRow="1">
                <a:tableStyleId>{5C22544A-7EE6-4342-B048-85BDC9FD1C3A}</a:tableStyleId>
              </a:tblPr>
              <a:tblGrid>
                <a:gridCol w="5378042">
                  <a:extLst>
                    <a:ext uri="{9D8B030D-6E8A-4147-A177-3AD203B41FA5}">
                      <a16:colId xmlns:a16="http://schemas.microsoft.com/office/drawing/2014/main" val="2731374341"/>
                    </a:ext>
                  </a:extLst>
                </a:gridCol>
                <a:gridCol w="5137558">
                  <a:extLst>
                    <a:ext uri="{9D8B030D-6E8A-4147-A177-3AD203B41FA5}">
                      <a16:colId xmlns:a16="http://schemas.microsoft.com/office/drawing/2014/main" val="2940625364"/>
                    </a:ext>
                  </a:extLst>
                </a:gridCol>
              </a:tblGrid>
              <a:tr h="370840">
                <a:tc>
                  <a:txBody>
                    <a:bodyPr/>
                    <a:lstStyle/>
                    <a:p>
                      <a:r>
                        <a:rPr lang="it-IT" sz="1800" b="0" i="0" u="none" strike="noStrike" kern="1200" baseline="0" dirty="0">
                          <a:solidFill>
                            <a:schemeClr val="lt1"/>
                          </a:solidFill>
                          <a:latin typeface="+mn-lt"/>
                          <a:ea typeface="+mn-ea"/>
                          <a:cs typeface="+mn-cs"/>
                        </a:rPr>
                        <a:t>Skupina motiva</a:t>
                      </a:r>
                      <a:endParaRPr lang="hr-BA" sz="1800" b="0" i="0" u="none" strike="noStrike" kern="1200" baseline="0" dirty="0">
                        <a:solidFill>
                          <a:schemeClr val="lt1"/>
                        </a:solidFill>
                        <a:latin typeface="+mn-lt"/>
                        <a:ea typeface="+mn-ea"/>
                        <a:cs typeface="+mn-cs"/>
                      </a:endParaRPr>
                    </a:p>
                    <a:p>
                      <a:endParaRPr lang="hr-BA" sz="1800" b="0" i="0" u="none" strike="noStrike" kern="1200" baseline="0" dirty="0">
                        <a:solidFill>
                          <a:schemeClr val="lt1"/>
                        </a:solidFill>
                        <a:latin typeface="+mn-lt"/>
                        <a:ea typeface="+mn-ea"/>
                        <a:cs typeface="+mn-cs"/>
                      </a:endParaRPr>
                    </a:p>
                    <a:p>
                      <a:endParaRPr lang="hr-BA" sz="1800" b="0" i="0" u="none" strike="noStrike" kern="1200" baseline="0" dirty="0">
                        <a:solidFill>
                          <a:schemeClr val="lt1"/>
                        </a:solidFill>
                        <a:latin typeface="+mn-lt"/>
                        <a:ea typeface="+mn-ea"/>
                        <a:cs typeface="+mn-cs"/>
                      </a:endParaRPr>
                    </a:p>
                    <a:p>
                      <a:endParaRPr lang="hr-BA" sz="1800" b="0" i="0" u="none" strike="noStrike" kern="1200" baseline="0" dirty="0">
                        <a:solidFill>
                          <a:schemeClr val="lt1"/>
                        </a:solidFill>
                        <a:latin typeface="+mn-lt"/>
                        <a:ea typeface="+mn-ea"/>
                        <a:cs typeface="+mn-cs"/>
                      </a:endParaRPr>
                    </a:p>
                    <a:p>
                      <a:r>
                        <a:rPr lang="hr-BA" sz="1800" b="0" i="0" u="none" strike="noStrike" kern="1200" baseline="0" dirty="0">
                          <a:solidFill>
                            <a:schemeClr val="lt1"/>
                          </a:solidFill>
                          <a:latin typeface="+mn-lt"/>
                          <a:ea typeface="+mn-ea"/>
                          <a:cs typeface="+mn-cs"/>
                        </a:rPr>
                        <a:t>Bavljenje poljoprivredom zbog hrane</a:t>
                      </a:r>
                      <a:endParaRPr lang="hr-B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0" i="0" u="none" strike="noStrike" kern="1200" baseline="0" dirty="0">
                          <a:solidFill>
                            <a:schemeClr val="lt1"/>
                          </a:solidFill>
                          <a:latin typeface="+mn-lt"/>
                          <a:ea typeface="+mn-ea"/>
                          <a:cs typeface="+mn-cs"/>
                        </a:rPr>
                        <a:t>Razina motiva</a:t>
                      </a:r>
                    </a:p>
                    <a:p>
                      <a:pPr marL="0" marR="0" lvl="0" indent="0" algn="l" defTabSz="914400" rtl="0" eaLnBrk="1" fontAlgn="auto" latinLnBrk="0" hangingPunct="1">
                        <a:lnSpc>
                          <a:spcPct val="100000"/>
                        </a:lnSpc>
                        <a:spcBef>
                          <a:spcPts val="0"/>
                        </a:spcBef>
                        <a:spcAft>
                          <a:spcPts val="0"/>
                        </a:spcAft>
                        <a:buClrTx/>
                        <a:buSzTx/>
                        <a:buFontTx/>
                        <a:buNone/>
                        <a:tabLst/>
                        <a:defRPr/>
                      </a:pPr>
                      <a:r>
                        <a:rPr lang="hr-BA" sz="1800" b="0" i="0" u="none" strike="noStrike" kern="1200" baseline="0" dirty="0">
                          <a:solidFill>
                            <a:schemeClr val="lt1"/>
                          </a:solidFill>
                          <a:latin typeface="+mn-lt"/>
                          <a:ea typeface="+mn-ea"/>
                          <a:cs typeface="+mn-cs"/>
                        </a:rPr>
                        <a:t>namirenje prehrambenih potreba obitelji</a:t>
                      </a:r>
                    </a:p>
                    <a:p>
                      <a:pPr marL="0" marR="0" lvl="0" indent="0" algn="l" defTabSz="914400" rtl="0" eaLnBrk="1" fontAlgn="auto" latinLnBrk="0" hangingPunct="1">
                        <a:lnSpc>
                          <a:spcPct val="100000"/>
                        </a:lnSpc>
                        <a:spcBef>
                          <a:spcPts val="0"/>
                        </a:spcBef>
                        <a:spcAft>
                          <a:spcPts val="0"/>
                        </a:spcAft>
                        <a:buClrTx/>
                        <a:buSzTx/>
                        <a:buFontTx/>
                        <a:buNone/>
                        <a:tabLst/>
                        <a:defRPr/>
                      </a:pPr>
                      <a:r>
                        <a:rPr lang="hr-BA" sz="1800" b="0" i="0" u="none" strike="noStrike" kern="1200" baseline="0" dirty="0">
                          <a:solidFill>
                            <a:schemeClr val="lt1"/>
                          </a:solidFill>
                          <a:latin typeface="+mn-lt"/>
                          <a:ea typeface="+mn-ea"/>
                          <a:cs typeface="+mn-cs"/>
                        </a:rPr>
                        <a:t>opskrba kućanstva svj ezim proizvodima</a:t>
                      </a:r>
                    </a:p>
                    <a:p>
                      <a:pPr marL="0" indent="0">
                        <a:buFont typeface="+mj-lt"/>
                        <a:buNone/>
                      </a:pPr>
                      <a:r>
                        <a:rPr lang="hr-BA" sz="1800" b="0" i="0" u="none" strike="noStrike" kern="1200" baseline="0" dirty="0">
                          <a:solidFill>
                            <a:schemeClr val="lt1"/>
                          </a:solidFill>
                          <a:latin typeface="+mn-lt"/>
                          <a:ea typeface="+mn-ea"/>
                          <a:cs typeface="+mn-cs"/>
                        </a:rPr>
                        <a:t>ušteda novca</a:t>
                      </a:r>
                    </a:p>
                    <a:p>
                      <a:pPr marL="0" indent="0">
                        <a:buFont typeface="+mj-lt"/>
                        <a:buNone/>
                      </a:pPr>
                      <a:r>
                        <a:rPr lang="nn-NO" sz="1800" b="0" i="0" u="none" strike="noStrike" kern="1200" baseline="0" dirty="0">
                          <a:solidFill>
                            <a:schemeClr val="lt1"/>
                          </a:solidFill>
                          <a:latin typeface="+mn-lt"/>
                          <a:ea typeface="+mn-ea"/>
                          <a:cs typeface="+mn-cs"/>
                        </a:rPr>
                        <a:t>upitna zdravstvena is pravnost i kvaliteta hrane</a:t>
                      </a:r>
                    </a:p>
                    <a:p>
                      <a:pPr marL="0" indent="0">
                        <a:buFont typeface="+mj-lt"/>
                        <a:buNone/>
                      </a:pPr>
                      <a:r>
                        <a:rPr lang="hr-BA" sz="1800" b="0" i="0" u="none" strike="noStrike" kern="1200" baseline="0" dirty="0">
                          <a:solidFill>
                            <a:schemeClr val="lt1"/>
                          </a:solidFill>
                          <a:latin typeface="+mn-lt"/>
                          <a:ea typeface="+mn-ea"/>
                          <a:cs typeface="+mn-cs"/>
                        </a:rPr>
                        <a:t>visoke cijene hrane</a:t>
                      </a:r>
                    </a:p>
                    <a:p>
                      <a:pPr marL="0" indent="0">
                        <a:buFont typeface="+mj-lt"/>
                        <a:buNone/>
                      </a:pPr>
                      <a:r>
                        <a:rPr lang="pl-PL" sz="1800" b="0" i="0" u="none" strike="noStrike" kern="1200" baseline="0" dirty="0">
                          <a:solidFill>
                            <a:schemeClr val="lt1"/>
                          </a:solidFill>
                          <a:latin typeface="+mn-lt"/>
                          <a:ea typeface="+mn-ea"/>
                          <a:cs typeface="+mn-cs"/>
                        </a:rPr>
                        <a:t>neraznovrsna ponuda povrća na tržištu</a:t>
                      </a:r>
                      <a:endParaRPr lang="hr-BA" dirty="0"/>
                    </a:p>
                    <a:p>
                      <a:endParaRPr lang="hr-BA" dirty="0"/>
                    </a:p>
                  </a:txBody>
                  <a:tcPr/>
                </a:tc>
                <a:extLst>
                  <a:ext uri="{0D108BD9-81ED-4DB2-BD59-A6C34878D82A}">
                    <a16:rowId xmlns:a16="http://schemas.microsoft.com/office/drawing/2014/main" val="952031285"/>
                  </a:ext>
                </a:extLst>
              </a:tr>
              <a:tr h="370840">
                <a:tc>
                  <a:txBody>
                    <a:bodyPr/>
                    <a:lstStyle/>
                    <a:p>
                      <a:r>
                        <a:rPr lang="hr-BA" sz="1800" b="0" i="0" u="none" strike="noStrike" kern="1200" baseline="0" dirty="0">
                          <a:solidFill>
                            <a:schemeClr val="dk1"/>
                          </a:solidFill>
                          <a:latin typeface="+mn-lt"/>
                          <a:ea typeface="+mn-ea"/>
                          <a:cs typeface="+mn-cs"/>
                        </a:rPr>
                        <a:t>Druienje i relaksacija</a:t>
                      </a:r>
                      <a:endParaRPr lang="hr-BA" dirty="0"/>
                    </a:p>
                  </a:txBody>
                  <a:tcPr/>
                </a:tc>
                <a:tc>
                  <a:txBody>
                    <a:bodyPr/>
                    <a:lstStyle/>
                    <a:p>
                      <a:r>
                        <a:rPr lang="hr-BA" sz="1800" b="0" i="0" u="none" strike="noStrike" kern="1200" baseline="0" dirty="0">
                          <a:solidFill>
                            <a:schemeClr val="dk1"/>
                          </a:solidFill>
                          <a:latin typeface="+mn-lt"/>
                          <a:ea typeface="+mn-ea"/>
                          <a:cs typeface="+mn-cs"/>
                        </a:rPr>
                        <a:t>fizicka rekreacija</a:t>
                      </a:r>
                    </a:p>
                    <a:p>
                      <a:r>
                        <a:rPr lang="hr-BA" sz="1800" b="0" i="0" u="none" strike="noStrike" kern="1200" baseline="0" dirty="0">
                          <a:solidFill>
                            <a:schemeClr val="dk1"/>
                          </a:solidFill>
                          <a:latin typeface="+mn-lt"/>
                          <a:ea typeface="+mn-ea"/>
                          <a:cs typeface="+mn-cs"/>
                        </a:rPr>
                        <a:t>druženje i upoznavanje novih ljudi</a:t>
                      </a:r>
                    </a:p>
                    <a:p>
                      <a:r>
                        <a:rPr lang="pl-PL" sz="1800" b="0" i="0" u="none" strike="noStrike" kern="1200" baseline="0" dirty="0">
                          <a:solidFill>
                            <a:schemeClr val="dk1"/>
                          </a:solidFill>
                          <a:latin typeface="+mn-lt"/>
                          <a:ea typeface="+mn-ea"/>
                          <a:cs typeface="+mn-cs"/>
                        </a:rPr>
                        <a:t>terapija za suzbijanje stresa</a:t>
                      </a:r>
                      <a:endParaRPr lang="hr-BA" dirty="0"/>
                    </a:p>
                  </a:txBody>
                  <a:tcPr/>
                </a:tc>
                <a:extLst>
                  <a:ext uri="{0D108BD9-81ED-4DB2-BD59-A6C34878D82A}">
                    <a16:rowId xmlns:a16="http://schemas.microsoft.com/office/drawing/2014/main" val="1215599726"/>
                  </a:ext>
                </a:extLst>
              </a:tr>
              <a:tr h="370840">
                <a:tc>
                  <a:txBody>
                    <a:bodyPr/>
                    <a:lstStyle/>
                    <a:p>
                      <a:r>
                        <a:rPr lang="pl-PL" sz="1800" b="0" i="0" u="none" strike="noStrike" kern="1200" baseline="0" dirty="0">
                          <a:solidFill>
                            <a:schemeClr val="dk1"/>
                          </a:solidFill>
                          <a:latin typeface="+mn-lt"/>
                          <a:ea typeface="+mn-ea"/>
                          <a:cs typeface="+mn-cs"/>
                        </a:rPr>
                        <a:t>Reakcija na neodržvi razvoj zajednice</a:t>
                      </a:r>
                      <a:endParaRPr lang="hr-BA" dirty="0"/>
                    </a:p>
                  </a:txBody>
                  <a:tcPr/>
                </a:tc>
                <a:tc>
                  <a:txBody>
                    <a:bodyPr/>
                    <a:lstStyle/>
                    <a:p>
                      <a:r>
                        <a:rPr lang="hr-BA" sz="1800" b="0" i="0" u="none" strike="noStrike" kern="1200" baseline="0" dirty="0">
                          <a:solidFill>
                            <a:schemeClr val="dk1"/>
                          </a:solidFill>
                          <a:latin typeface="+mn-lt"/>
                          <a:ea typeface="+mn-ea"/>
                          <a:cs typeface="+mn-cs"/>
                        </a:rPr>
                        <a:t>ekonomska kriza</a:t>
                      </a:r>
                    </a:p>
                    <a:p>
                      <a:r>
                        <a:rPr lang="pt-BR" sz="1800" b="0" i="0" u="none" strike="noStrike" kern="1200" baseline="0" dirty="0">
                          <a:solidFill>
                            <a:schemeClr val="dk1"/>
                          </a:solidFill>
                          <a:latin typeface="+mn-lt"/>
                          <a:ea typeface="+mn-ea"/>
                          <a:cs typeface="+mn-cs"/>
                        </a:rPr>
                        <a:t>doprinos odr</a:t>
                      </a:r>
                      <a:r>
                        <a:rPr lang="hr-BA" sz="1800" b="0" i="0" u="none" strike="noStrike" kern="1200" baseline="0" dirty="0">
                          <a:solidFill>
                            <a:schemeClr val="dk1"/>
                          </a:solidFill>
                          <a:latin typeface="+mn-lt"/>
                          <a:ea typeface="+mn-ea"/>
                          <a:cs typeface="+mn-cs"/>
                        </a:rPr>
                        <a:t>ž</a:t>
                      </a:r>
                      <a:r>
                        <a:rPr lang="pt-BR" sz="1800" b="0" i="0" u="none" strike="noStrike" kern="1200" baseline="0" dirty="0">
                          <a:solidFill>
                            <a:schemeClr val="dk1"/>
                          </a:solidFill>
                          <a:latin typeface="+mn-lt"/>
                          <a:ea typeface="+mn-ea"/>
                          <a:cs typeface="+mn-cs"/>
                        </a:rPr>
                        <a:t>ivu razvoju grada</a:t>
                      </a:r>
                      <a:endParaRPr lang="hr-BA" dirty="0"/>
                    </a:p>
                  </a:txBody>
                  <a:tcPr/>
                </a:tc>
                <a:extLst>
                  <a:ext uri="{0D108BD9-81ED-4DB2-BD59-A6C34878D82A}">
                    <a16:rowId xmlns:a16="http://schemas.microsoft.com/office/drawing/2014/main" val="4122913689"/>
                  </a:ext>
                </a:extLst>
              </a:tr>
              <a:tr h="370840">
                <a:tc>
                  <a:txBody>
                    <a:bodyPr/>
                    <a:lstStyle/>
                    <a:p>
                      <a:endParaRPr lang="hr-BA"/>
                    </a:p>
                  </a:txBody>
                  <a:tcPr/>
                </a:tc>
                <a:tc>
                  <a:txBody>
                    <a:bodyPr/>
                    <a:lstStyle/>
                    <a:p>
                      <a:endParaRPr lang="hr-BA" dirty="0"/>
                    </a:p>
                  </a:txBody>
                  <a:tcPr/>
                </a:tc>
                <a:extLst>
                  <a:ext uri="{0D108BD9-81ED-4DB2-BD59-A6C34878D82A}">
                    <a16:rowId xmlns:a16="http://schemas.microsoft.com/office/drawing/2014/main" val="2945064437"/>
                  </a:ext>
                </a:extLst>
              </a:tr>
            </a:tbl>
          </a:graphicData>
        </a:graphic>
      </p:graphicFrame>
    </p:spTree>
    <p:extLst>
      <p:ext uri="{BB962C8B-B14F-4D97-AF65-F5344CB8AC3E}">
        <p14:creationId xmlns:p14="http://schemas.microsoft.com/office/powerpoint/2010/main" val="95091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2D82-C69C-40D2-85CD-DD27910F3ABC}"/>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6B1C35C2-7CA0-4FDE-9E3D-8C6C58451B50}"/>
              </a:ext>
            </a:extLst>
          </p:cNvPr>
          <p:cNvSpPr>
            <a:spLocks noGrp="1"/>
          </p:cNvSpPr>
          <p:nvPr>
            <p:ph idx="1"/>
          </p:nvPr>
        </p:nvSpPr>
        <p:spPr/>
        <p:txBody>
          <a:bodyPr/>
          <a:lstStyle/>
          <a:p>
            <a:r>
              <a:rPr lang="hr-BA" dirty="0">
                <a:hlinkClick r:id="rId2"/>
              </a:rPr>
              <a:t>https://www.urbangreentrain.mammutfilm.it/en/?id=Pilot_Course</a:t>
            </a:r>
            <a:endParaRPr lang="hr-BA" dirty="0"/>
          </a:p>
          <a:p>
            <a:pPr lvl="1"/>
            <a:r>
              <a:rPr lang="hr-BA" dirty="0">
                <a:hlinkClick r:id="rId3"/>
              </a:rPr>
              <a:t>https://www.urbangreentrain.mammutfilm.it/upimg/pdf/Module_1_final_version-compressed.pdf</a:t>
            </a:r>
            <a:endParaRPr lang="hr-BA" dirty="0"/>
          </a:p>
          <a:p>
            <a:pPr lvl="1"/>
            <a:r>
              <a:rPr lang="hr-BA" dirty="0">
                <a:hlinkClick r:id="rId4"/>
              </a:rPr>
              <a:t>https://www.urbangreentrain.mammutfilm.it/upimg/pdf/Module_2_final_version.pdf</a:t>
            </a:r>
            <a:endParaRPr lang="hr-BA" dirty="0"/>
          </a:p>
          <a:p>
            <a:pPr lvl="1"/>
            <a:r>
              <a:rPr lang="hr-BA" dirty="0">
                <a:hlinkClick r:id="rId5"/>
              </a:rPr>
              <a:t>https://www.urbangreentrain.mammutfilm.it/upimg/pdf/Module_3_final_version.pdf</a:t>
            </a:r>
            <a:endParaRPr lang="hr-BA" dirty="0"/>
          </a:p>
          <a:p>
            <a:pPr lvl="1"/>
            <a:r>
              <a:rPr lang="hr-BA" dirty="0">
                <a:hlinkClick r:id="rId6"/>
              </a:rPr>
              <a:t>https://www.urbangreentrain.mammutfilm.it/upimg/pdf/Module_4_final_version.pdf</a:t>
            </a:r>
            <a:endParaRPr lang="hr-BA" dirty="0"/>
          </a:p>
          <a:p>
            <a:pPr lvl="1"/>
            <a:r>
              <a:rPr lang="hr-BA" dirty="0">
                <a:hlinkClick r:id="rId7"/>
              </a:rPr>
              <a:t>https://www.urbangreentrain.mammutfilm.it/upimg/pdf/Module%20_5_final_version.pdf</a:t>
            </a:r>
            <a:endParaRPr lang="hr-BA" dirty="0"/>
          </a:p>
          <a:p>
            <a:pPr lvl="1"/>
            <a:endParaRPr lang="hr-BA" dirty="0"/>
          </a:p>
          <a:p>
            <a:endParaRPr lang="hr-BA" dirty="0"/>
          </a:p>
        </p:txBody>
      </p:sp>
    </p:spTree>
    <p:extLst>
      <p:ext uri="{BB962C8B-B14F-4D97-AF65-F5344CB8AC3E}">
        <p14:creationId xmlns:p14="http://schemas.microsoft.com/office/powerpoint/2010/main" val="391649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Gradska</a:t>
            </a:r>
            <a:r>
              <a:rPr lang="en-US" dirty="0"/>
              <a:t> / </a:t>
            </a:r>
            <a:r>
              <a:rPr lang="en-US" dirty="0" err="1"/>
              <a:t>urbana</a:t>
            </a:r>
            <a:r>
              <a:rPr lang="en-US" dirty="0"/>
              <a:t> </a:t>
            </a:r>
            <a:r>
              <a:rPr lang="en-US" dirty="0" err="1"/>
              <a:t>poljoprivreda</a:t>
            </a:r>
            <a:endParaRPr lang="en-US" dirty="0"/>
          </a:p>
        </p:txBody>
      </p:sp>
      <p:sp>
        <p:nvSpPr>
          <p:cNvPr id="3" name="Content Placeholder 2"/>
          <p:cNvSpPr>
            <a:spLocks noGrp="1"/>
          </p:cNvSpPr>
          <p:nvPr>
            <p:ph idx="1"/>
          </p:nvPr>
        </p:nvSpPr>
        <p:spPr/>
        <p:txBody>
          <a:bodyPr/>
          <a:lstStyle/>
          <a:p>
            <a:r>
              <a:rPr lang="en-US" dirty="0"/>
              <a:t>Mali </a:t>
            </a:r>
            <a:r>
              <a:rPr lang="en-US" dirty="0" err="1"/>
              <a:t>privatni</a:t>
            </a:r>
            <a:r>
              <a:rPr lang="en-US" dirty="0"/>
              <a:t> </a:t>
            </a:r>
            <a:r>
              <a:rPr lang="en-US" dirty="0" err="1"/>
              <a:t>ili</a:t>
            </a:r>
            <a:r>
              <a:rPr lang="en-US" dirty="0"/>
              <a:t> </a:t>
            </a:r>
            <a:r>
              <a:rPr lang="en-US" dirty="0" err="1"/>
              <a:t>zajednički</a:t>
            </a:r>
            <a:r>
              <a:rPr lang="en-US" dirty="0"/>
              <a:t> </a:t>
            </a:r>
            <a:r>
              <a:rPr lang="en-US" dirty="0" err="1"/>
              <a:t>vrtovi</a:t>
            </a:r>
            <a:r>
              <a:rPr lang="en-US" dirty="0"/>
              <a:t> </a:t>
            </a:r>
            <a:r>
              <a:rPr lang="en-US" dirty="0" err="1"/>
              <a:t>na</a:t>
            </a:r>
            <a:r>
              <a:rPr lang="en-US" dirty="0"/>
              <a:t> </a:t>
            </a:r>
            <a:r>
              <a:rPr lang="en-US" dirty="0" err="1"/>
              <a:t>kojima</a:t>
            </a:r>
            <a:r>
              <a:rPr lang="en-US" dirty="0"/>
              <a:t> se </a:t>
            </a:r>
            <a:r>
              <a:rPr lang="en-US" dirty="0" err="1"/>
              <a:t>uzgajaju</a:t>
            </a:r>
            <a:r>
              <a:rPr lang="en-US" dirty="0"/>
              <a:t> </a:t>
            </a:r>
            <a:r>
              <a:rPr lang="en-US" dirty="0" err="1"/>
              <a:t>biljke</a:t>
            </a:r>
            <a:r>
              <a:rPr lang="en-US" dirty="0"/>
              <a:t> (</a:t>
            </a:r>
            <a:r>
              <a:rPr lang="en-US" dirty="0" err="1"/>
              <a:t>rijetke</a:t>
            </a:r>
            <a:r>
              <a:rPr lang="en-US" dirty="0"/>
              <a:t> </a:t>
            </a:r>
            <a:r>
              <a:rPr lang="en-US" dirty="0" err="1"/>
              <a:t>životinje</a:t>
            </a:r>
            <a:r>
              <a:rPr lang="en-US" dirty="0"/>
              <a:t>)  za </a:t>
            </a:r>
            <a:r>
              <a:rPr lang="en-US" dirty="0" err="1"/>
              <a:t>vlastite</a:t>
            </a:r>
            <a:r>
              <a:rPr lang="en-US" dirty="0"/>
              <a:t> </a:t>
            </a:r>
            <a:r>
              <a:rPr lang="en-US" dirty="0" err="1"/>
              <a:t>potrebe</a:t>
            </a:r>
            <a:r>
              <a:rPr lang="en-US" dirty="0"/>
              <a:t> (m2)</a:t>
            </a:r>
          </a:p>
          <a:p>
            <a:r>
              <a:rPr lang="en-US" dirty="0" err="1"/>
              <a:t>Gradski</a:t>
            </a:r>
            <a:r>
              <a:rPr lang="en-US" dirty="0"/>
              <a:t> </a:t>
            </a:r>
            <a:r>
              <a:rPr lang="en-US" dirty="0" err="1"/>
              <a:t>uzgoj</a:t>
            </a:r>
            <a:r>
              <a:rPr lang="en-US" dirty="0"/>
              <a:t> (Urban farming): </a:t>
            </a:r>
            <a:r>
              <a:rPr lang="en-US" dirty="0" err="1"/>
              <a:t>Uzgoj</a:t>
            </a:r>
            <a:r>
              <a:rPr lang="en-US" dirty="0"/>
              <a:t> </a:t>
            </a:r>
            <a:r>
              <a:rPr lang="en-US" dirty="0" err="1"/>
              <a:t>hrane</a:t>
            </a:r>
            <a:r>
              <a:rPr lang="en-US" dirty="0"/>
              <a:t> </a:t>
            </a:r>
            <a:r>
              <a:rPr lang="en-US" dirty="0" err="1"/>
              <a:t>i</a:t>
            </a:r>
            <a:r>
              <a:rPr lang="en-US" dirty="0"/>
              <a:t> </a:t>
            </a:r>
            <a:r>
              <a:rPr lang="en-US" dirty="0" err="1"/>
              <a:t>sirovina</a:t>
            </a:r>
            <a:r>
              <a:rPr lang="en-US" dirty="0"/>
              <a:t> u </a:t>
            </a:r>
            <a:r>
              <a:rPr lang="en-US" dirty="0" err="1"/>
              <a:t>gradu</a:t>
            </a:r>
            <a:r>
              <a:rPr lang="en-US" dirty="0"/>
              <a:t> </a:t>
            </a:r>
            <a:r>
              <a:rPr lang="en-US" dirty="0" err="1"/>
              <a:t>sa</a:t>
            </a:r>
            <a:r>
              <a:rPr lang="en-US" dirty="0"/>
              <a:t> </a:t>
            </a:r>
            <a:r>
              <a:rPr lang="en-US" dirty="0" err="1"/>
              <a:t>primarnom</a:t>
            </a:r>
            <a:r>
              <a:rPr lang="en-US" dirty="0"/>
              <a:t> </a:t>
            </a:r>
            <a:r>
              <a:rPr lang="en-US" dirty="0" err="1"/>
              <a:t>misijom</a:t>
            </a:r>
            <a:r>
              <a:rPr lang="en-US" dirty="0"/>
              <a:t> </a:t>
            </a:r>
            <a:r>
              <a:rPr lang="en-US" dirty="0" err="1"/>
              <a:t>ostvarenja</a:t>
            </a:r>
            <a:r>
              <a:rPr lang="en-US" dirty="0"/>
              <a:t> </a:t>
            </a:r>
            <a:r>
              <a:rPr lang="en-US" dirty="0" err="1"/>
              <a:t>prihoda</a:t>
            </a:r>
            <a:r>
              <a:rPr lang="en-US" dirty="0"/>
              <a:t> (m3-vertikalni </a:t>
            </a:r>
            <a:r>
              <a:rPr lang="en-US" dirty="0" err="1"/>
              <a:t>uzgoj</a:t>
            </a:r>
            <a:r>
              <a:rPr lang="en-US" dirty="0"/>
              <a:t>).</a:t>
            </a:r>
          </a:p>
          <a:p>
            <a:r>
              <a:rPr lang="en-US" dirty="0" err="1"/>
              <a:t>Elementarna</a:t>
            </a:r>
            <a:r>
              <a:rPr lang="en-US" dirty="0"/>
              <a:t> </a:t>
            </a:r>
            <a:r>
              <a:rPr lang="en-US" dirty="0" err="1"/>
              <a:t>razlika</a:t>
            </a:r>
            <a:r>
              <a:rPr lang="en-US" dirty="0"/>
              <a:t> u </a:t>
            </a:r>
            <a:r>
              <a:rPr lang="en-US" dirty="0" err="1"/>
              <a:t>veličini</a:t>
            </a:r>
            <a:r>
              <a:rPr lang="en-US" dirty="0"/>
              <a:t> </a:t>
            </a:r>
            <a:r>
              <a:rPr lang="en-US" dirty="0" err="1"/>
              <a:t>zemljišta</a:t>
            </a:r>
            <a:r>
              <a:rPr lang="en-US"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011A-396E-4F88-817F-11FE12801D2F}"/>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0DD153AF-BC51-44EA-9909-55EEC6125BB9}"/>
              </a:ext>
            </a:extLst>
          </p:cNvPr>
          <p:cNvSpPr>
            <a:spLocks noGrp="1"/>
          </p:cNvSpPr>
          <p:nvPr>
            <p:ph idx="1"/>
          </p:nvPr>
        </p:nvSpPr>
        <p:spPr/>
        <p:txBody>
          <a:bodyPr>
            <a:normAutofit fontScale="92500"/>
          </a:bodyPr>
          <a:lstStyle/>
          <a:p>
            <a:r>
              <a:rPr lang="hr-BA" dirty="0"/>
              <a:t>Danas postoje različiti oblici gradske poljoprivrede čija raznolikost nastaje pod utjecajem sociokulturnih, ekonomskih, političkih i drugih činioci. </a:t>
            </a:r>
          </a:p>
          <a:p>
            <a:r>
              <a:rPr lang="hr-BA" dirty="0"/>
              <a:t>osam faktora (prema Smit i sur., 2001) koji utiču na raznolikost UP:</a:t>
            </a:r>
          </a:p>
          <a:p>
            <a:r>
              <a:rPr lang="hr-BA" b="1" dirty="0"/>
              <a:t>Prvo</a:t>
            </a:r>
            <a:r>
              <a:rPr lang="hr-BA" dirty="0"/>
              <a:t>, kontinuitet historijskih praksi; mnoge prakse urbane proizvodnje hrane stare su desetljeća ili stoljeća, prilagođene savremenom načinu života, npr. dodijeljeni vrtovi u Europi osmišljeni u drugoj polovini 19. stoljeća, povrtnjaci u afričkim kolonijalnim gradovima potiču od drevnih komunalnih praksi, kineski sistem upotrebe gradskih fekalija za fertilizaciju okolnih poljoprivrednih zemljišta stoljećima je star, a chinapas u Mexico Cityju specifičan je poljoprivredni sistm koji potiče iz predkolumbovog vremena</a:t>
            </a:r>
          </a:p>
        </p:txBody>
      </p:sp>
    </p:spTree>
    <p:extLst>
      <p:ext uri="{BB962C8B-B14F-4D97-AF65-F5344CB8AC3E}">
        <p14:creationId xmlns:p14="http://schemas.microsoft.com/office/powerpoint/2010/main" val="3492704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123F-4F41-404A-8F75-BF43F79FCE2D}"/>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91D34052-DE20-4331-976E-492516CECC82}"/>
              </a:ext>
            </a:extLst>
          </p:cNvPr>
          <p:cNvSpPr>
            <a:spLocks noGrp="1"/>
          </p:cNvSpPr>
          <p:nvPr>
            <p:ph idx="1"/>
          </p:nvPr>
        </p:nvSpPr>
        <p:spPr/>
        <p:txBody>
          <a:bodyPr>
            <a:normAutofit fontScale="92500" lnSpcReduction="20000"/>
          </a:bodyPr>
          <a:lstStyle/>
          <a:p>
            <a:r>
              <a:rPr lang="hr-BA" b="1" dirty="0"/>
              <a:t>Drugo</a:t>
            </a:r>
            <a:r>
              <a:rPr lang="hr-BA" dirty="0"/>
              <a:t>, pripitomljavanje biljaka i životinja te njihova povezanost s ljudima; biljke i životinje koje se uzgajaju u gradu su  u nekoj mjeri drugačije od onih u ruralnom prostoru, jer su uslovi uzgoja u gradu teži, zemljište je oskudnije i skuplje, a zahtjevi stanovništva i tržišta veći i raznolikiji. </a:t>
            </a:r>
          </a:p>
          <a:p>
            <a:r>
              <a:rPr lang="hr-BA" b="1" dirty="0"/>
              <a:t>Treće</a:t>
            </a:r>
            <a:r>
              <a:rPr lang="hr-BA" dirty="0"/>
              <a:t>, koncept i upravljanje prirodnim i ljudskim djelovanjem izmijenjenim okolišem; neka društva su razvila tehnologije upravljanja koji uključuju poljoprivredu kao urbanu aktivnost, a neka su je odvojila od stambenog područja što ukazuje na kulturološke razlike u tome kako se u određenoj kulturi poima povezanost prirodnog i izgrađenog okoliša.</a:t>
            </a:r>
          </a:p>
          <a:p>
            <a:r>
              <a:rPr lang="hr-BA" dirty="0"/>
              <a:t> Sljedeći faktori proizlaze uglavnom iz savremenog razvoja, tj. nagle urbanizacije uslijed koje se povećava broj stanovnika u gradovima, ponajviše siromašnih koji pronalaze načine za opstanak, čime se u velikoj mjeri povećalo bavljenje poljoprivredom u urbanom prostoru</a:t>
            </a:r>
          </a:p>
        </p:txBody>
      </p:sp>
    </p:spTree>
    <p:extLst>
      <p:ext uri="{BB962C8B-B14F-4D97-AF65-F5344CB8AC3E}">
        <p14:creationId xmlns:p14="http://schemas.microsoft.com/office/powerpoint/2010/main" val="222205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950B-D6BA-4A22-87B2-2DEBA28AD292}"/>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CF70EFFE-4932-4CFB-871C-673A738DB689}"/>
              </a:ext>
            </a:extLst>
          </p:cNvPr>
          <p:cNvSpPr>
            <a:spLocks noGrp="1"/>
          </p:cNvSpPr>
          <p:nvPr>
            <p:ph idx="1"/>
          </p:nvPr>
        </p:nvSpPr>
        <p:spPr/>
        <p:txBody>
          <a:bodyPr>
            <a:normAutofit fontScale="92500" lnSpcReduction="20000"/>
          </a:bodyPr>
          <a:lstStyle/>
          <a:p>
            <a:r>
              <a:rPr lang="hr-BA" b="1" dirty="0"/>
              <a:t>Četvrto, </a:t>
            </a:r>
            <a:r>
              <a:rPr lang="hr-BA" dirty="0"/>
              <a:t>industrijska poljoprivredna revolucija krajem 19. stoljeća; u dijelovima svijeta gdje su industrijski obrasci proizvodnje prodrli i u poljoprivredu izmijenila se i urbana poljoprivreda stvarajući marketinške niše, razmjenu sa i bez posredovanja novca, upotrebu otpada i organiziranje kućanstava i zajednica u osiguravanju sigurnosti hrane.</a:t>
            </a:r>
          </a:p>
          <a:p>
            <a:r>
              <a:rPr lang="hr-BA" b="1" dirty="0"/>
              <a:t>Peto</a:t>
            </a:r>
            <a:r>
              <a:rPr lang="hr-BA" dirty="0"/>
              <a:t>, globalna informatička revolucija uslijed koje se preko nacionalnih granica širi znanje kako uzgajati hranu u gradu, a i omogućava nove oblike marketinga. </a:t>
            </a:r>
          </a:p>
          <a:p>
            <a:r>
              <a:rPr lang="hr-BA" b="1" dirty="0"/>
              <a:t>Šesto</a:t>
            </a:r>
            <a:r>
              <a:rPr lang="hr-BA" dirty="0"/>
              <a:t>, nagla urbanizacija nakon II. svjetskog rata, koja je u većini zemalja rasla brže od stanovništva, ekonomije ili infrastrukturnih rješenja poput sistema farma-tržnica, stoga je teret prehrane urbane populacije pao na same gradske stanovnike, pri čemu je manjak poljoprivrednog zemljišta uzrokovao sve intenzivnije načine uzgoja. </a:t>
            </a:r>
          </a:p>
        </p:txBody>
      </p:sp>
    </p:spTree>
    <p:extLst>
      <p:ext uri="{BB962C8B-B14F-4D97-AF65-F5344CB8AC3E}">
        <p14:creationId xmlns:p14="http://schemas.microsoft.com/office/powerpoint/2010/main" val="496000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52CC-F45B-41A4-883E-1C6F1C86757E}"/>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369EFA67-B720-435B-B8B3-8C1D6D47A5CC}"/>
              </a:ext>
            </a:extLst>
          </p:cNvPr>
          <p:cNvSpPr>
            <a:spLocks noGrp="1"/>
          </p:cNvSpPr>
          <p:nvPr>
            <p:ph idx="1"/>
          </p:nvPr>
        </p:nvSpPr>
        <p:spPr/>
        <p:txBody>
          <a:bodyPr/>
          <a:lstStyle/>
          <a:p>
            <a:r>
              <a:rPr lang="hr-BA" b="1" dirty="0"/>
              <a:t>Sedmo</a:t>
            </a:r>
            <a:r>
              <a:rPr lang="hr-BA" dirty="0"/>
              <a:t>, obrasci naseljavanja u savremenoj urbanizaciji; narav ljudskih nastambi, ponajprije onih urbanih se preobrazila u posljednjih pola stoljeća. Pojava megalopolisa najočiglednija je preobrazba, pri čemu se često zaboravlja da je njihovim nastankom zapravo smanjena gustoća stanovnika što ostavlja više „međuprostora“ za urbanu poljoprivredu. </a:t>
            </a:r>
          </a:p>
          <a:p>
            <a:r>
              <a:rPr lang="hr-BA" b="1" dirty="0"/>
              <a:t>Osmo</a:t>
            </a:r>
            <a:r>
              <a:rPr lang="hr-BA" dirty="0"/>
              <a:t>, nagla ekspanzija siromašnog urbanog stanovništva; siromaštvo se, kao urbani fenomen krajem 20. stoljeća naglo širi, pri čemu najveći problem predstavlja sigurnost hrane, što traži od stanovništva da vješto osmišljava poljoprivredu koja se uklapa u postindustrijski grad.</a:t>
            </a:r>
          </a:p>
        </p:txBody>
      </p:sp>
    </p:spTree>
    <p:extLst>
      <p:ext uri="{BB962C8B-B14F-4D97-AF65-F5344CB8AC3E}">
        <p14:creationId xmlns:p14="http://schemas.microsoft.com/office/powerpoint/2010/main" val="2513804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1171-EA50-400F-96B5-238A11B9BD4F}"/>
              </a:ext>
            </a:extLst>
          </p:cNvPr>
          <p:cNvSpPr>
            <a:spLocks noGrp="1"/>
          </p:cNvSpPr>
          <p:nvPr>
            <p:ph type="title"/>
          </p:nvPr>
        </p:nvSpPr>
        <p:spPr/>
        <p:txBody>
          <a:bodyPr/>
          <a:lstStyle/>
          <a:p>
            <a:endParaRPr lang="hr-BA" dirty="0"/>
          </a:p>
        </p:txBody>
      </p:sp>
      <p:sp>
        <p:nvSpPr>
          <p:cNvPr id="3" name="Content Placeholder 2">
            <a:extLst>
              <a:ext uri="{FF2B5EF4-FFF2-40B4-BE49-F238E27FC236}">
                <a16:creationId xmlns:a16="http://schemas.microsoft.com/office/drawing/2014/main" id="{24D93469-1F9A-4A35-9272-36E7145982CE}"/>
              </a:ext>
            </a:extLst>
          </p:cNvPr>
          <p:cNvSpPr>
            <a:spLocks noGrp="1"/>
          </p:cNvSpPr>
          <p:nvPr>
            <p:ph idx="1"/>
          </p:nvPr>
        </p:nvSpPr>
        <p:spPr/>
        <p:txBody>
          <a:bodyPr>
            <a:normAutofit fontScale="92500" lnSpcReduction="20000"/>
          </a:bodyPr>
          <a:lstStyle/>
          <a:p>
            <a:r>
              <a:rPr lang="hr-BA" dirty="0"/>
              <a:t>Različite tipove urbane poljoprivrede oblikovale su i druge skupine faktora. </a:t>
            </a:r>
          </a:p>
          <a:p>
            <a:r>
              <a:rPr lang="hr-BA" dirty="0"/>
              <a:t>Jednu skupinu čini oblik aranžmana – radi li se o privatnom, javnom ili institucionalnom aranžmanu unutar kojeg građani uzgajaju hranu.</a:t>
            </a:r>
          </a:p>
          <a:p>
            <a:r>
              <a:rPr lang="hr-BA" dirty="0"/>
              <a:t> Drugu skupinu čine orijentacijski faktori prema kojima možemo razlikovati vrstu urbane poljoprivrede s obzirom na to je li orijentisana na konvencionalni ili ekološki uzgoj. Tehnološki faktori obuhvataju različite tehnologije (otvoreni vrtovi, različite vrste staklenika, podignute gredice, hidroponski uzgoj i sl.) i oni više nego ikad ranije nude brojna i inovativna rješenja za proizvodnju hrane u gradovima, koliko god resursi bili oskudni.</a:t>
            </a:r>
          </a:p>
          <a:p>
            <a:r>
              <a:rPr lang="hr-BA" dirty="0"/>
              <a:t> Društveni činioci obuhvaćaju način nastanka vrta što može obuhvatati čitav kontinuum aranžmana od samoorganiziranih građana koji zauzimaju slobodnu, neiskorištenu parcelu do institucionalno podijeljene zemlje stanovnicima pojedine gradske četvrti</a:t>
            </a:r>
          </a:p>
        </p:txBody>
      </p:sp>
    </p:spTree>
    <p:extLst>
      <p:ext uri="{BB962C8B-B14F-4D97-AF65-F5344CB8AC3E}">
        <p14:creationId xmlns:p14="http://schemas.microsoft.com/office/powerpoint/2010/main" val="3450585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Ishodi</a:t>
            </a:r>
            <a:r>
              <a:rPr lang="en-US" b="1" dirty="0"/>
              <a:t> </a:t>
            </a:r>
            <a:r>
              <a:rPr lang="en-US" b="1" dirty="0" err="1"/>
              <a:t>učenja</a:t>
            </a:r>
            <a:endParaRPr lang="en-US" dirty="0"/>
          </a:p>
        </p:txBody>
      </p:sp>
      <p:sp>
        <p:nvSpPr>
          <p:cNvPr id="3" name="Content Placeholder 2"/>
          <p:cNvSpPr>
            <a:spLocks noGrp="1"/>
          </p:cNvSpPr>
          <p:nvPr>
            <p:ph idx="1"/>
          </p:nvPr>
        </p:nvSpPr>
        <p:spPr/>
        <p:txBody>
          <a:bodyPr>
            <a:normAutofit fontScale="85000" lnSpcReduction="20000"/>
          </a:bodyPr>
          <a:lstStyle/>
          <a:p>
            <a:r>
              <a:rPr lang="en-US" b="1" dirty="0" err="1"/>
              <a:t>Znanje</a:t>
            </a:r>
            <a:r>
              <a:rPr lang="en-US" b="1" dirty="0"/>
              <a:t>:</a:t>
            </a:r>
            <a:r>
              <a:rPr lang="en-US" dirty="0"/>
              <a:t> </a:t>
            </a:r>
            <a:r>
              <a:rPr lang="en-US" dirty="0" err="1"/>
              <a:t>na</a:t>
            </a:r>
            <a:r>
              <a:rPr lang="en-US" dirty="0"/>
              <a:t> </a:t>
            </a:r>
            <a:r>
              <a:rPr lang="en-US" dirty="0" err="1"/>
              <a:t>nivou</a:t>
            </a:r>
            <a:r>
              <a:rPr lang="en-US" dirty="0"/>
              <a:t> </a:t>
            </a:r>
            <a:r>
              <a:rPr lang="en-US" dirty="0" err="1"/>
              <a:t>činjenica</a:t>
            </a:r>
            <a:r>
              <a:rPr lang="en-US" dirty="0"/>
              <a:t> </a:t>
            </a:r>
            <a:r>
              <a:rPr lang="en-US" dirty="0" err="1"/>
              <a:t>definisati</a:t>
            </a:r>
            <a:r>
              <a:rPr lang="en-US" dirty="0"/>
              <a:t>, </a:t>
            </a:r>
            <a:r>
              <a:rPr lang="en-US" dirty="0" err="1"/>
              <a:t>opisati</a:t>
            </a:r>
            <a:r>
              <a:rPr lang="en-US" dirty="0"/>
              <a:t>, </a:t>
            </a:r>
            <a:r>
              <a:rPr lang="en-US" dirty="0" err="1"/>
              <a:t>prepoznati</a:t>
            </a:r>
            <a:r>
              <a:rPr lang="en-US" dirty="0"/>
              <a:t>: </a:t>
            </a:r>
            <a:r>
              <a:rPr lang="en-US" dirty="0" err="1"/>
              <a:t>specifičnosti</a:t>
            </a:r>
            <a:r>
              <a:rPr lang="en-US" dirty="0"/>
              <a:t> urbane </a:t>
            </a:r>
            <a:r>
              <a:rPr lang="en-US" dirty="0" err="1"/>
              <a:t>poljoprivrede</a:t>
            </a:r>
            <a:r>
              <a:rPr lang="en-US" dirty="0"/>
              <a:t>, </a:t>
            </a:r>
            <a:r>
              <a:rPr lang="en-US" dirty="0" err="1"/>
              <a:t>značaj</a:t>
            </a:r>
            <a:r>
              <a:rPr lang="en-US" dirty="0"/>
              <a:t> urbane </a:t>
            </a:r>
            <a:r>
              <a:rPr lang="en-US" dirty="0" err="1"/>
              <a:t>poljoprivrede</a:t>
            </a:r>
            <a:r>
              <a:rPr lang="en-US" dirty="0"/>
              <a:t> u </a:t>
            </a:r>
            <a:r>
              <a:rPr lang="en-US" dirty="0" err="1"/>
              <a:t>razvoju</a:t>
            </a:r>
            <a:r>
              <a:rPr lang="en-US" dirty="0"/>
              <a:t> </a:t>
            </a:r>
            <a:r>
              <a:rPr lang="en-US" dirty="0" err="1"/>
              <a:t>lokalnih</a:t>
            </a:r>
            <a:r>
              <a:rPr lang="en-US" dirty="0"/>
              <a:t> </a:t>
            </a:r>
            <a:r>
              <a:rPr lang="en-US" dirty="0" err="1"/>
              <a:t>zajednica</a:t>
            </a:r>
            <a:r>
              <a:rPr lang="en-US" dirty="0"/>
              <a:t>, </a:t>
            </a:r>
            <a:r>
              <a:rPr lang="en-US" dirty="0" err="1"/>
              <a:t>ulogu</a:t>
            </a:r>
            <a:r>
              <a:rPr lang="en-US" dirty="0"/>
              <a:t> urbane </a:t>
            </a:r>
            <a:r>
              <a:rPr lang="en-US" dirty="0" err="1"/>
              <a:t>poljoprivrede</a:t>
            </a:r>
            <a:r>
              <a:rPr lang="en-US" dirty="0"/>
              <a:t> u </a:t>
            </a:r>
            <a:r>
              <a:rPr lang="en-US" dirty="0" err="1"/>
              <a:t>prilagodbi</a:t>
            </a:r>
            <a:r>
              <a:rPr lang="en-US" dirty="0"/>
              <a:t> </a:t>
            </a:r>
            <a:r>
              <a:rPr lang="en-US" dirty="0" err="1"/>
              <a:t>demografsko</a:t>
            </a:r>
            <a:r>
              <a:rPr lang="en-US" dirty="0"/>
              <a:t> </a:t>
            </a:r>
            <a:r>
              <a:rPr lang="en-US" dirty="0" err="1"/>
              <a:t>klimatskim</a:t>
            </a:r>
            <a:r>
              <a:rPr lang="en-US" dirty="0"/>
              <a:t> </a:t>
            </a:r>
            <a:r>
              <a:rPr lang="en-US" dirty="0" err="1"/>
              <a:t>promjenama</a:t>
            </a:r>
            <a:r>
              <a:rPr lang="en-US" dirty="0"/>
              <a:t>, </a:t>
            </a:r>
            <a:r>
              <a:rPr lang="en-US" dirty="0" err="1"/>
              <a:t>razvoj</a:t>
            </a:r>
            <a:r>
              <a:rPr lang="en-US" dirty="0"/>
              <a:t> urbane </a:t>
            </a:r>
            <a:r>
              <a:rPr lang="en-US" dirty="0" err="1"/>
              <a:t>poljoprivrede</a:t>
            </a:r>
            <a:r>
              <a:rPr lang="en-US" dirty="0"/>
              <a:t> </a:t>
            </a:r>
            <a:r>
              <a:rPr lang="en-US" dirty="0" err="1"/>
              <a:t>kroz</a:t>
            </a:r>
            <a:r>
              <a:rPr lang="en-US" dirty="0"/>
              <a:t> </a:t>
            </a:r>
            <a:r>
              <a:rPr lang="en-US" dirty="0" err="1"/>
              <a:t>historjiju</a:t>
            </a:r>
            <a:r>
              <a:rPr lang="en-US" dirty="0"/>
              <a:t> </a:t>
            </a:r>
          </a:p>
          <a:p>
            <a:r>
              <a:rPr lang="en-US" dirty="0"/>
              <a:t>Na </a:t>
            </a:r>
            <a:r>
              <a:rPr lang="en-US" dirty="0" err="1"/>
              <a:t>nivou</a:t>
            </a:r>
            <a:r>
              <a:rPr lang="en-US" dirty="0"/>
              <a:t> </a:t>
            </a:r>
            <a:r>
              <a:rPr lang="en-US" dirty="0" err="1"/>
              <a:t>razumijevanja</a:t>
            </a:r>
            <a:r>
              <a:rPr lang="en-US" dirty="0"/>
              <a:t>: </a:t>
            </a:r>
            <a:r>
              <a:rPr lang="en-US" dirty="0" err="1"/>
              <a:t>razumjeti</a:t>
            </a:r>
            <a:r>
              <a:rPr lang="en-US" dirty="0"/>
              <a:t> </a:t>
            </a:r>
            <a:r>
              <a:rPr lang="en-US" dirty="0" err="1"/>
              <a:t>i</a:t>
            </a:r>
            <a:r>
              <a:rPr lang="en-US" dirty="0"/>
              <a:t> </a:t>
            </a:r>
            <a:r>
              <a:rPr lang="en-US" dirty="0" err="1"/>
              <a:t>analizirati</a:t>
            </a:r>
            <a:r>
              <a:rPr lang="en-US" dirty="0"/>
              <a:t> </a:t>
            </a:r>
            <a:r>
              <a:rPr lang="en-US" dirty="0" err="1"/>
              <a:t>osnovne</a:t>
            </a:r>
            <a:r>
              <a:rPr lang="en-US" dirty="0"/>
              <a:t> </a:t>
            </a:r>
            <a:r>
              <a:rPr lang="en-US" dirty="0" err="1"/>
              <a:t>elemente</a:t>
            </a:r>
            <a:r>
              <a:rPr lang="en-US" dirty="0"/>
              <a:t> urbane </a:t>
            </a:r>
            <a:r>
              <a:rPr lang="en-US" dirty="0" err="1"/>
              <a:t>poljoprivrede</a:t>
            </a:r>
            <a:r>
              <a:rPr lang="en-US" dirty="0"/>
              <a:t>, </a:t>
            </a:r>
            <a:r>
              <a:rPr lang="en-US" dirty="0" err="1"/>
              <a:t>odrediti</a:t>
            </a:r>
            <a:r>
              <a:rPr lang="en-US" dirty="0"/>
              <a:t> </a:t>
            </a:r>
            <a:r>
              <a:rPr lang="en-US" dirty="0" err="1"/>
              <a:t>prednosti</a:t>
            </a:r>
            <a:r>
              <a:rPr lang="en-US" dirty="0"/>
              <a:t> </a:t>
            </a:r>
            <a:r>
              <a:rPr lang="en-US" dirty="0" err="1"/>
              <a:t>i</a:t>
            </a:r>
            <a:r>
              <a:rPr lang="en-US" dirty="0"/>
              <a:t> </a:t>
            </a:r>
            <a:r>
              <a:rPr lang="en-US" dirty="0" err="1"/>
              <a:t>limitirajuće</a:t>
            </a:r>
            <a:r>
              <a:rPr lang="en-US" dirty="0"/>
              <a:t> </a:t>
            </a:r>
            <a:r>
              <a:rPr lang="en-US" dirty="0" err="1"/>
              <a:t>faktore</a:t>
            </a:r>
            <a:r>
              <a:rPr lang="en-US" dirty="0"/>
              <a:t> </a:t>
            </a:r>
            <a:r>
              <a:rPr lang="en-US" dirty="0" err="1"/>
              <a:t>razvoja</a:t>
            </a:r>
            <a:r>
              <a:rPr lang="en-US" dirty="0"/>
              <a:t> urbane </a:t>
            </a:r>
            <a:r>
              <a:rPr lang="en-US" dirty="0" err="1"/>
              <a:t>poljoprivrede</a:t>
            </a:r>
            <a:r>
              <a:rPr lang="en-US" dirty="0"/>
              <a:t>, </a:t>
            </a:r>
            <a:r>
              <a:rPr lang="en-US" dirty="0" err="1"/>
              <a:t>analizirati</a:t>
            </a:r>
            <a:r>
              <a:rPr lang="en-US" dirty="0"/>
              <a:t> </a:t>
            </a:r>
            <a:r>
              <a:rPr lang="en-US" dirty="0" err="1"/>
              <a:t>upotrebu</a:t>
            </a:r>
            <a:r>
              <a:rPr lang="en-US" dirty="0"/>
              <a:t> </a:t>
            </a:r>
            <a:r>
              <a:rPr lang="en-US" dirty="0" err="1"/>
              <a:t>alata</a:t>
            </a:r>
            <a:r>
              <a:rPr lang="en-US" dirty="0"/>
              <a:t> za </a:t>
            </a:r>
            <a:r>
              <a:rPr lang="en-US" dirty="0" err="1"/>
              <a:t>urbano</a:t>
            </a:r>
            <a:r>
              <a:rPr lang="en-US" dirty="0"/>
              <a:t> </a:t>
            </a:r>
            <a:r>
              <a:rPr lang="en-US" dirty="0" err="1"/>
              <a:t>planiranje</a:t>
            </a:r>
            <a:endParaRPr lang="en-US" dirty="0"/>
          </a:p>
          <a:p>
            <a:r>
              <a:rPr lang="en-US" dirty="0" err="1"/>
              <a:t>Vještine</a:t>
            </a:r>
            <a:r>
              <a:rPr lang="en-US" dirty="0"/>
              <a:t>: </a:t>
            </a:r>
            <a:r>
              <a:rPr lang="en-US" dirty="0" err="1"/>
              <a:t>primijeniti</a:t>
            </a:r>
            <a:r>
              <a:rPr lang="en-US" dirty="0"/>
              <a:t> </a:t>
            </a:r>
            <a:r>
              <a:rPr lang="en-US" dirty="0" err="1"/>
              <a:t>svoje</a:t>
            </a:r>
            <a:r>
              <a:rPr lang="en-US" dirty="0"/>
              <a:t> </a:t>
            </a:r>
            <a:r>
              <a:rPr lang="en-US" dirty="0" err="1"/>
              <a:t>znanje</a:t>
            </a:r>
            <a:r>
              <a:rPr lang="en-US" dirty="0"/>
              <a:t> </a:t>
            </a:r>
            <a:r>
              <a:rPr lang="en-US" dirty="0" err="1"/>
              <a:t>i</a:t>
            </a:r>
            <a:r>
              <a:rPr lang="en-US" dirty="0"/>
              <a:t> </a:t>
            </a:r>
            <a:r>
              <a:rPr lang="en-US" dirty="0" err="1"/>
              <a:t>vještine</a:t>
            </a:r>
            <a:r>
              <a:rPr lang="en-US" dirty="0"/>
              <a:t> u </a:t>
            </a:r>
            <a:r>
              <a:rPr lang="en-US" dirty="0" err="1"/>
              <a:t>analiziranju</a:t>
            </a:r>
            <a:r>
              <a:rPr lang="en-US" dirty="0"/>
              <a:t> </a:t>
            </a:r>
            <a:r>
              <a:rPr lang="en-US" dirty="0" err="1"/>
              <a:t>studija</a:t>
            </a:r>
            <a:r>
              <a:rPr lang="en-US" dirty="0"/>
              <a:t> </a:t>
            </a:r>
            <a:r>
              <a:rPr lang="en-US" dirty="0" err="1"/>
              <a:t>slučaja</a:t>
            </a:r>
            <a:r>
              <a:rPr lang="en-US" dirty="0"/>
              <a:t> </a:t>
            </a:r>
            <a:r>
              <a:rPr lang="en-US" dirty="0" err="1"/>
              <a:t>vezanih</a:t>
            </a:r>
            <a:r>
              <a:rPr lang="en-US" dirty="0"/>
              <a:t> za </a:t>
            </a:r>
            <a:r>
              <a:rPr lang="en-US" dirty="0" err="1"/>
              <a:t>mogućnost</a:t>
            </a:r>
            <a:r>
              <a:rPr lang="en-US" dirty="0"/>
              <a:t> </a:t>
            </a:r>
            <a:r>
              <a:rPr lang="en-US" dirty="0" err="1"/>
              <a:t>uvođenja</a:t>
            </a:r>
            <a:r>
              <a:rPr lang="en-US" dirty="0"/>
              <a:t> urbane </a:t>
            </a:r>
            <a:r>
              <a:rPr lang="en-US" dirty="0" err="1"/>
              <a:t>poljoprivrede</a:t>
            </a:r>
            <a:r>
              <a:rPr lang="en-US" dirty="0"/>
              <a:t> u </a:t>
            </a:r>
            <a:r>
              <a:rPr lang="en-US" dirty="0" err="1"/>
              <a:t>pojedine</a:t>
            </a:r>
            <a:r>
              <a:rPr lang="en-US" dirty="0"/>
              <a:t> </a:t>
            </a:r>
            <a:r>
              <a:rPr lang="en-US" dirty="0" err="1"/>
              <a:t>lokalne</a:t>
            </a:r>
            <a:r>
              <a:rPr lang="en-US" dirty="0"/>
              <a:t> </a:t>
            </a:r>
            <a:r>
              <a:rPr lang="en-US" dirty="0" err="1"/>
              <a:t>zajednice</a:t>
            </a:r>
            <a:r>
              <a:rPr lang="en-US" dirty="0"/>
              <a:t> </a:t>
            </a:r>
          </a:p>
          <a:p>
            <a:r>
              <a:rPr lang="en-US" b="1" dirty="0" err="1"/>
              <a:t>Kompetencije</a:t>
            </a:r>
            <a:r>
              <a:rPr lang="en-US" dirty="0"/>
              <a:t>: </a:t>
            </a:r>
            <a:r>
              <a:rPr lang="en-US" dirty="0" err="1"/>
              <a:t>ima</a:t>
            </a:r>
            <a:r>
              <a:rPr lang="en-US" dirty="0"/>
              <a:t> </a:t>
            </a:r>
            <a:r>
              <a:rPr lang="en-US" dirty="0" err="1"/>
              <a:t>sposobnost</a:t>
            </a:r>
            <a:r>
              <a:rPr lang="en-US" dirty="0"/>
              <a:t> </a:t>
            </a:r>
            <a:r>
              <a:rPr lang="en-US" dirty="0" err="1"/>
              <a:t>da</a:t>
            </a:r>
            <a:r>
              <a:rPr lang="en-US" dirty="0"/>
              <a:t> </a:t>
            </a:r>
            <a:r>
              <a:rPr lang="en-US" dirty="0" err="1"/>
              <a:t>integrira</a:t>
            </a:r>
            <a:r>
              <a:rPr lang="en-US" dirty="0"/>
              <a:t> </a:t>
            </a:r>
            <a:r>
              <a:rPr lang="en-US" dirty="0" err="1"/>
              <a:t>znanje</a:t>
            </a:r>
            <a:r>
              <a:rPr lang="en-US" dirty="0"/>
              <a:t> </a:t>
            </a:r>
            <a:r>
              <a:rPr lang="en-US" dirty="0" err="1"/>
              <a:t>i</a:t>
            </a:r>
            <a:r>
              <a:rPr lang="en-US" dirty="0"/>
              <a:t> </a:t>
            </a:r>
            <a:r>
              <a:rPr lang="en-US" dirty="0" err="1"/>
              <a:t>kompetencije</a:t>
            </a:r>
            <a:r>
              <a:rPr lang="en-US" dirty="0"/>
              <a:t> u </a:t>
            </a:r>
            <a:r>
              <a:rPr lang="en-US" dirty="0" err="1"/>
              <a:t>poslovima</a:t>
            </a:r>
            <a:r>
              <a:rPr lang="en-US" dirty="0"/>
              <a:t> </a:t>
            </a:r>
            <a:r>
              <a:rPr lang="en-US" dirty="0" err="1"/>
              <a:t>vezanim</a:t>
            </a:r>
            <a:r>
              <a:rPr lang="en-US" dirty="0"/>
              <a:t> za </a:t>
            </a:r>
            <a:r>
              <a:rPr lang="en-US" dirty="0" err="1"/>
              <a:t>kreiranje</a:t>
            </a:r>
            <a:r>
              <a:rPr lang="en-US" dirty="0"/>
              <a:t> urbane </a:t>
            </a:r>
            <a:r>
              <a:rPr lang="en-US" dirty="0" err="1"/>
              <a:t>poljoprivrede</a:t>
            </a:r>
            <a:r>
              <a:rPr lang="en-US" dirty="0"/>
              <a:t> u </a:t>
            </a:r>
            <a:r>
              <a:rPr lang="en-US" dirty="0" err="1"/>
              <a:t>sisteme</a:t>
            </a:r>
            <a:r>
              <a:rPr lang="en-US" dirty="0"/>
              <a:t> </a:t>
            </a:r>
            <a:r>
              <a:rPr lang="en-US" dirty="0" err="1"/>
              <a:t>održivog</a:t>
            </a:r>
            <a:r>
              <a:rPr lang="en-US" dirty="0"/>
              <a:t> </a:t>
            </a:r>
            <a:r>
              <a:rPr lang="en-US" dirty="0" err="1"/>
              <a:t>razvoja</a:t>
            </a:r>
            <a:r>
              <a:rPr lang="en-US" dirty="0"/>
              <a:t> </a:t>
            </a:r>
            <a:r>
              <a:rPr lang="en-US" dirty="0" err="1"/>
              <a:t>lokalnih</a:t>
            </a:r>
            <a:r>
              <a:rPr lang="en-US" dirty="0"/>
              <a:t> </a:t>
            </a:r>
            <a:r>
              <a:rPr lang="en-US" dirty="0" err="1"/>
              <a:t>zajednica</a:t>
            </a:r>
            <a:r>
              <a:rPr lang="en-US" dirty="0"/>
              <a:t>, </a:t>
            </a:r>
            <a:r>
              <a:rPr lang="en-US" dirty="0" err="1"/>
              <a:t>institucija</a:t>
            </a:r>
            <a:r>
              <a:rPr lang="en-US" dirty="0"/>
              <a:t> </a:t>
            </a:r>
            <a:r>
              <a:rPr lang="en-US" dirty="0" err="1"/>
              <a:t>i</a:t>
            </a:r>
            <a:r>
              <a:rPr lang="en-US" dirty="0"/>
              <a:t> </a:t>
            </a:r>
            <a:r>
              <a:rPr lang="en-US" dirty="0" err="1"/>
              <a:t>firmi</a:t>
            </a:r>
            <a:r>
              <a:rPr lang="en-US" dirty="0"/>
              <a:t> </a:t>
            </a:r>
            <a:r>
              <a:rPr lang="en-US" dirty="0" err="1"/>
              <a:t>koje</a:t>
            </a:r>
            <a:r>
              <a:rPr lang="en-US" dirty="0"/>
              <a:t> se </a:t>
            </a:r>
            <a:r>
              <a:rPr lang="en-US" dirty="0" err="1"/>
              <a:t>bave</a:t>
            </a:r>
            <a:r>
              <a:rPr lang="en-US" dirty="0"/>
              <a:t> </a:t>
            </a:r>
            <a:r>
              <a:rPr lang="en-US" dirty="0" err="1"/>
              <a:t>proizvodnjom</a:t>
            </a:r>
            <a:r>
              <a:rPr lang="en-US" dirty="0"/>
              <a:t>, </a:t>
            </a:r>
            <a:r>
              <a:rPr lang="en-US" dirty="0" err="1"/>
              <a:t>preradom</a:t>
            </a:r>
            <a:r>
              <a:rPr lang="en-US" dirty="0"/>
              <a:t> </a:t>
            </a:r>
            <a:r>
              <a:rPr lang="en-US" dirty="0" err="1"/>
              <a:t>i</a:t>
            </a:r>
            <a:r>
              <a:rPr lang="en-US" dirty="0"/>
              <a:t> </a:t>
            </a:r>
            <a:r>
              <a:rPr lang="en-US" dirty="0" err="1"/>
              <a:t>distribucijom</a:t>
            </a:r>
            <a:r>
              <a:rPr lang="en-US" dirty="0"/>
              <a:t> </a:t>
            </a:r>
            <a:r>
              <a:rPr lang="en-US" dirty="0" err="1"/>
              <a:t>hrane</a:t>
            </a:r>
            <a:r>
              <a:rPr lang="en-US" dirty="0"/>
              <a:t> ; </a:t>
            </a:r>
            <a:r>
              <a:rPr lang="en-US" dirty="0" err="1"/>
              <a:t>analizirati</a:t>
            </a:r>
            <a:r>
              <a:rPr lang="en-US" dirty="0"/>
              <a:t> </a:t>
            </a:r>
            <a:r>
              <a:rPr lang="en-US" dirty="0" err="1"/>
              <a:t>postojeće</a:t>
            </a:r>
            <a:r>
              <a:rPr lang="en-US" dirty="0"/>
              <a:t> </a:t>
            </a:r>
            <a:r>
              <a:rPr lang="en-US" dirty="0" err="1"/>
              <a:t>sisteme</a:t>
            </a:r>
            <a:r>
              <a:rPr lang="en-US" dirty="0"/>
              <a:t> </a:t>
            </a:r>
            <a:r>
              <a:rPr lang="en-US" dirty="0" err="1"/>
              <a:t>poljoprivredne</a:t>
            </a:r>
            <a:r>
              <a:rPr lang="en-US" dirty="0"/>
              <a:t> </a:t>
            </a:r>
            <a:r>
              <a:rPr lang="en-US" dirty="0" err="1"/>
              <a:t>proizvodnje</a:t>
            </a:r>
            <a:r>
              <a:rPr lang="en-US" dirty="0"/>
              <a:t>  </a:t>
            </a:r>
            <a:r>
              <a:rPr lang="en-US" dirty="0" err="1"/>
              <a:t>i</a:t>
            </a:r>
            <a:r>
              <a:rPr lang="en-US" dirty="0"/>
              <a:t> </a:t>
            </a:r>
            <a:r>
              <a:rPr lang="en-US" dirty="0" err="1"/>
              <a:t>predložiti</a:t>
            </a:r>
            <a:r>
              <a:rPr lang="en-US" dirty="0"/>
              <a:t> </a:t>
            </a:r>
            <a:r>
              <a:rPr lang="en-US" dirty="0" err="1"/>
              <a:t>mogućnosti</a:t>
            </a:r>
            <a:r>
              <a:rPr lang="en-US" dirty="0"/>
              <a:t> </a:t>
            </a:r>
            <a:r>
              <a:rPr lang="en-US" dirty="0" err="1"/>
              <a:t>prilagodbe</a:t>
            </a:r>
            <a:r>
              <a:rPr lang="en-US" dirty="0"/>
              <a:t> </a:t>
            </a:r>
            <a:r>
              <a:rPr lang="en-US" dirty="0" err="1"/>
              <a:t>sistemu</a:t>
            </a:r>
            <a:r>
              <a:rPr lang="en-US" dirty="0"/>
              <a:t> urbane </a:t>
            </a:r>
            <a:r>
              <a:rPr lang="en-US" dirty="0" err="1"/>
              <a:t>poljoprivrede</a:t>
            </a:r>
            <a:endParaRPr lang="en-US" dirty="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1143000"/>
          </a:xfrm>
        </p:spPr>
        <p:txBody>
          <a:bodyPr>
            <a:normAutofit/>
          </a:bodyPr>
          <a:lstStyle/>
          <a:p>
            <a:r>
              <a:rPr lang="bs-Latn-BA" sz="3200" b="1" dirty="0"/>
              <a:t>Unutargradska i prigradska agrikultura</a:t>
            </a:r>
            <a:endParaRPr lang="en-US" sz="3200" dirty="0"/>
          </a:p>
        </p:txBody>
      </p:sp>
      <p:sp>
        <p:nvSpPr>
          <p:cNvPr id="3" name="Content Placeholder 2"/>
          <p:cNvSpPr>
            <a:spLocks noGrp="1"/>
          </p:cNvSpPr>
          <p:nvPr>
            <p:ph idx="1"/>
          </p:nvPr>
        </p:nvSpPr>
        <p:spPr>
          <a:xfrm>
            <a:off x="1919536" y="908720"/>
            <a:ext cx="8229600" cy="6336704"/>
          </a:xfrm>
        </p:spPr>
        <p:txBody>
          <a:bodyPr>
            <a:noAutofit/>
          </a:bodyPr>
          <a:lstStyle/>
          <a:p>
            <a:r>
              <a:rPr lang="bs-Latn-BA" sz="2000" dirty="0"/>
              <a:t>Urbana agrikultura obavlja se kako u gradskim (unutar-gradskim), tako i  i perifernim (peri-urbanim) područjima grada ili metropole. </a:t>
            </a:r>
            <a:endParaRPr lang="en-US" sz="2000" dirty="0"/>
          </a:p>
          <a:p>
            <a:r>
              <a:rPr lang="bs-Latn-BA" sz="2000" b="1" dirty="0"/>
              <a:t>Intraurbana agrikultura obavlja se usred izgrađenog grada</a:t>
            </a:r>
            <a:r>
              <a:rPr lang="bs-Latn-BA" sz="2000" dirty="0"/>
              <a:t>.  U skoro svim gradovima</a:t>
            </a:r>
            <a:r>
              <a:rPr lang="bs-Latn-BA" sz="2000" b="1" dirty="0"/>
              <a:t> </a:t>
            </a:r>
            <a:r>
              <a:rPr lang="bs-Latn-BA" sz="2000" dirty="0"/>
              <a:t>nalazimo dostupne i neiskorištene / nedovoljno neiskorištene površine koje se mogu koristiti za oblike urbane poljoprivrede. To su područja koja nisu pogodna za gradnju (na prometnicama, rijekama, pod visokonaponskim vodovima itd.); javni ili privatni prostori koji su predviđeni za upotrebu u budućnosti ili se smatraju spekulativnim površinama i moguće ih je privremeno koristiti. Intraurbana agrikultura najčešće je (veoma) mala i prvenstveno je riječ o egzistenciji i rekreaciji-između ostalog u dvorištu iza kuće, na balkonu ili u malim vrtovima na javnim površinama- ili je riječ o visokospecijaliziranim oblicima kao što su rasadnici u parkovima, uzgoj bilja i ljekovitog bilja na krovovima ili uzgoj gljiva u podrumima. Teško je procijeniti ekonomsku važnost intraurbane agrikulture, iako će biti niska.  Nasuprot tome jasniji je značaj sigurnosti hrane. </a:t>
            </a:r>
            <a:endParaRPr lang="en-US" sz="2000" dirty="0"/>
          </a:p>
          <a:p>
            <a:endParaRPr lang="en-US" sz="1400" i="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754E-1B26-4CC1-859B-257AFA0D554D}"/>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A55A2725-A56E-429B-AA08-6814E7DD6CB4}"/>
              </a:ext>
            </a:extLst>
          </p:cNvPr>
          <p:cNvSpPr>
            <a:spLocks noGrp="1"/>
          </p:cNvSpPr>
          <p:nvPr>
            <p:ph idx="1"/>
          </p:nvPr>
        </p:nvSpPr>
        <p:spPr/>
        <p:txBody>
          <a:bodyPr>
            <a:normAutofit fontScale="92500" lnSpcReduction="20000"/>
          </a:bodyPr>
          <a:lstStyle/>
          <a:p>
            <a:r>
              <a:rPr lang="bs-Latn-BA" sz="2400" b="1" dirty="0"/>
              <a:t>Periurbana agrikultura prakticira se na periferiji grada, u predgrađima</a:t>
            </a:r>
            <a:r>
              <a:rPr lang="bs-Latn-BA" sz="2400" dirty="0"/>
              <a:t>. Ovdje se odvijaju dalekosežne promjene: rastu cijene zemljišta, ljudi iz unutrašnjosti grada ali i iz ruralnih područja preseljavaju se u prijelazne zone između grada i sela, povećava se gustoća, razvijaju se raznovrsni oblici korištenja zemljišta i povećava se broj zgrada.  Ovi aspekti značajno utječu na ranije postojeću poljoprivrednu proizvodnju. Površine i farme pri tome imaju tendenciju da postanu manje pri čemu se paraleno povećava intenzitet promjenom uzgoja osnovnih prehrambenih proizvoda, kao što su žitarice, riža itd, u kvarljive kulture veće vrijednosti i stočarstvo. </a:t>
            </a:r>
            <a:r>
              <a:rPr lang="de-DE" sz="2400" dirty="0"/>
              <a:t>Periurbana agrikultura često je intenzivna i tržišno orijentirana</a:t>
            </a:r>
            <a:r>
              <a:rPr lang="bs-Latn-BA" sz="2400" dirty="0"/>
              <a:t> stvarajući znatno više radnih mjesta i prihoda nego intraurbana poljoprivreda. Opsežne rasprave o tome gdje su granice između (unutar) urbanih, prigradskih i ruralnih prostora nisu od velike pomoći. Uglavnom nalazimo </a:t>
            </a:r>
            <a:r>
              <a:rPr lang="bs-Latn-BA" sz="2400" b="1" dirty="0"/>
              <a:t>kontinuum</a:t>
            </a:r>
            <a:r>
              <a:rPr lang="bs-Latn-BA" sz="2400" dirty="0"/>
              <a:t>-</a:t>
            </a:r>
            <a:r>
              <a:rPr lang="bs-Latn-BA" sz="2400" b="1" dirty="0"/>
              <a:t>cjelinu</a:t>
            </a:r>
            <a:r>
              <a:rPr lang="bs-Latn-BA" sz="2400" dirty="0"/>
              <a:t> bez prekida ovih triju oblika s tipičnim oblicima poljoprivrede. Ipak, važno je znati razlike i sličnosti između intra- i peri-urbane kao i ruralne poljoprivrede. To također uključuje uvjete specifične za prostor pod kojima djeluje urbana poljoprivreda.</a:t>
            </a:r>
            <a:endParaRPr lang="en-US" sz="2400" dirty="0"/>
          </a:p>
          <a:p>
            <a:r>
              <a:rPr lang="en-US" sz="2400" dirty="0" err="1"/>
              <a:t>Detalnije</a:t>
            </a:r>
            <a:r>
              <a:rPr lang="en-US" sz="2400" dirty="0"/>
              <a:t> u </a:t>
            </a:r>
            <a:r>
              <a:rPr lang="en-US" sz="2400" dirty="0" err="1"/>
              <a:t>knjizi</a:t>
            </a:r>
            <a:r>
              <a:rPr lang="en-US" sz="2400" dirty="0"/>
              <a:t> prof. Dr </a:t>
            </a:r>
            <a:r>
              <a:rPr lang="en-US" sz="2400" dirty="0" err="1"/>
              <a:t>Kisić</a:t>
            </a:r>
            <a:r>
              <a:rPr lang="en-US" sz="2400" dirty="0"/>
              <a:t> I. (2018): </a:t>
            </a:r>
            <a:r>
              <a:rPr lang="en-US" sz="2400" dirty="0" err="1"/>
              <a:t>Gradska</a:t>
            </a:r>
            <a:r>
              <a:rPr lang="en-US" sz="2400" dirty="0"/>
              <a:t> </a:t>
            </a:r>
            <a:r>
              <a:rPr lang="en-US" sz="2400" dirty="0" err="1"/>
              <a:t>poljoprivreda</a:t>
            </a:r>
            <a:r>
              <a:rPr lang="en-US" sz="2400" dirty="0"/>
              <a:t>, </a:t>
            </a:r>
            <a:r>
              <a:rPr lang="en-US" sz="2400" dirty="0" err="1"/>
              <a:t>Agronomski</a:t>
            </a:r>
            <a:r>
              <a:rPr lang="en-US" sz="2400" dirty="0"/>
              <a:t> </a:t>
            </a:r>
            <a:r>
              <a:rPr lang="en-US" sz="2400" dirty="0" err="1"/>
              <a:t>fakultet</a:t>
            </a:r>
            <a:r>
              <a:rPr lang="en-US" sz="2400" dirty="0"/>
              <a:t> </a:t>
            </a:r>
            <a:r>
              <a:rPr lang="en-US" sz="2400" dirty="0" err="1"/>
              <a:t>Sveučilišta</a:t>
            </a:r>
            <a:r>
              <a:rPr lang="en-US" sz="2400" dirty="0"/>
              <a:t> u </a:t>
            </a:r>
            <a:r>
              <a:rPr lang="en-US" sz="2400" dirty="0" err="1"/>
              <a:t>Zagrebu</a:t>
            </a:r>
            <a:endParaRPr lang="en-US" sz="2400" dirty="0"/>
          </a:p>
          <a:p>
            <a:endParaRPr lang="hr-BA" dirty="0"/>
          </a:p>
        </p:txBody>
      </p:sp>
    </p:spTree>
    <p:extLst>
      <p:ext uri="{BB962C8B-B14F-4D97-AF65-F5344CB8AC3E}">
        <p14:creationId xmlns:p14="http://schemas.microsoft.com/office/powerpoint/2010/main" val="2809892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sz="3200" b="1" dirty="0"/>
              <a:t>Ruralna i urbana poljoprivreda imaju neke sličnosti, ali postoje i značajne razlike:</a:t>
            </a:r>
            <a:endParaRPr lang="en-US" sz="3200" dirty="0"/>
          </a:p>
        </p:txBody>
      </p:sp>
      <p:sp>
        <p:nvSpPr>
          <p:cNvPr id="3" name="Content Placeholder 2"/>
          <p:cNvSpPr>
            <a:spLocks noGrp="1"/>
          </p:cNvSpPr>
          <p:nvPr>
            <p:ph idx="1"/>
          </p:nvPr>
        </p:nvSpPr>
        <p:spPr/>
        <p:txBody>
          <a:bodyPr>
            <a:normAutofit/>
          </a:bodyPr>
          <a:lstStyle/>
          <a:p>
            <a:r>
              <a:rPr lang="bs-Latn-BA" dirty="0"/>
              <a:t>-Značenje agrikulture u lokalnom kontekstu</a:t>
            </a:r>
            <a:endParaRPr lang="en-US" dirty="0"/>
          </a:p>
          <a:p>
            <a:r>
              <a:rPr lang="bs-Latn-BA" dirty="0"/>
              <a:t>-socijalni kontekst u kojem se odvija agrikultura</a:t>
            </a:r>
            <a:endParaRPr lang="en-US" dirty="0"/>
          </a:p>
          <a:p>
            <a:r>
              <a:rPr lang="bs-Latn-BA" dirty="0"/>
              <a:t>- politički i institucionalni okviri</a:t>
            </a:r>
            <a:endParaRPr lang="en-US" dirty="0"/>
          </a:p>
          <a:p>
            <a:r>
              <a:rPr lang="bs-Latn-BA" dirty="0"/>
              <a:t>- Vrste proizvodnje u regiji i inovacije u poljoprivredi; i </a:t>
            </a:r>
            <a:endParaRPr lang="en-US" dirty="0"/>
          </a:p>
          <a:p>
            <a:r>
              <a:rPr lang="bs-Latn-BA" dirty="0"/>
              <a:t>- Potreba za neagrarnim uslugama</a:t>
            </a:r>
            <a:endParaRPr lang="en-US" dirty="0"/>
          </a:p>
          <a:p>
            <a:r>
              <a:rPr lang="bs-Latn-BA" dirty="0"/>
              <a:t>Ne postoje tačni i sigurni brojevi o tome  koliko je ljudi aktivno u agrikulturi.</a:t>
            </a:r>
            <a:endParaRPr lang="en-US" dirty="0"/>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de-DE" b="1" dirty="0"/>
              <a:t>Smit et al. (1996</a:t>
            </a:r>
            <a:r>
              <a:rPr lang="de-DE" dirty="0"/>
              <a:t>) </a:t>
            </a:r>
            <a:r>
              <a:rPr lang="bs-Latn-BA" dirty="0"/>
              <a:t>procjenjuju da je u svijetu aktivno uključeno oko 800 miliona ljudi, od kojih je 200 miliona primarno iz ekonomskih razloga. Ovu procjenu, između ostalih, u obzir uzima i FAO. </a:t>
            </a:r>
            <a:endParaRPr lang="en-US" dirty="0"/>
          </a:p>
          <a:p>
            <a:r>
              <a:rPr lang="de-DE" b="1" dirty="0"/>
              <a:t>Thebo et al. (2014) </a:t>
            </a:r>
            <a:r>
              <a:rPr lang="bs-Latn-BA" dirty="0"/>
              <a:t>proveli su globalnu procjenu važnosti urbane poljoprivrede.</a:t>
            </a:r>
            <a:r>
              <a:rPr lang="de-DE" dirty="0"/>
              <a:t> Otkrili su da je  266  miliona domaćinstava u zemljama u razvoju aktivno u intra- i periurbanoj poljoprivredi. </a:t>
            </a:r>
            <a:r>
              <a:rPr lang="de-DE" b="1" dirty="0"/>
              <a:t>Također je navedeno da se poljoprivredno obrađuju površine od 20 kilometara oko gradova koji imaju najmanje 50.000 stanovnika, a što je otprilike veličine Evrope (68 miliona hektara).</a:t>
            </a:r>
            <a:endParaRPr lang="en-US" b="1" dirty="0"/>
          </a:p>
          <a:p>
            <a:r>
              <a:rPr lang="de-DE" dirty="0"/>
              <a:t>Nakon desetljeća industrijalizacije i globalizacije u sektoru hrane  potrošači postaju senzibilniji kada je riječ o ishrani. Potrošači zahtijevaju više informacija o proizvodnji i preradi, uključujući lokacije proizvodnje i uvjete, dok je u ranijim desetljećima pitanje mjesta proizvodnje često imalo samo marginalnu ulogu. </a:t>
            </a:r>
            <a:r>
              <a:rPr lang="bs-Latn-BA" dirty="0"/>
              <a:t>Sve više potrošača favorizira  lokalno proizvedene proizvode; oni postaju takozvani </a:t>
            </a:r>
            <a:r>
              <a:rPr lang="bs-Latn-BA" b="1" dirty="0"/>
              <a:t>'lokavori'.</a:t>
            </a:r>
            <a:endParaRPr lang="en-US" b="1" dirty="0"/>
          </a:p>
          <a:p>
            <a:r>
              <a:rPr lang="bs-Latn-BA" b="1" dirty="0"/>
              <a:t>2017. pojam „l</a:t>
            </a:r>
            <a:r>
              <a:rPr lang="de-DE" b="1" dirty="0"/>
              <a:t>ocavore</a:t>
            </a:r>
            <a:r>
              <a:rPr lang="de-DE" dirty="0"/>
              <a:t>“ bio je riječ godine  </a:t>
            </a:r>
            <a:r>
              <a:rPr lang="de-DE" b="1" dirty="0"/>
              <a:t>New Oxford American Dictionary</a:t>
            </a:r>
            <a:endParaRPr lang="en-US" dirty="0"/>
          </a:p>
          <a:p>
            <a:endParaRPr lang="en-US" dirty="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bs-Latn-BA" dirty="0"/>
              <a:t>Čak i bestselleri poput "U odbrani hrane" (</a:t>
            </a:r>
            <a:r>
              <a:rPr lang="de-DE" dirty="0"/>
              <a:t>‘In Defense of Food’)</a:t>
            </a:r>
            <a:r>
              <a:rPr lang="bs-Latn-BA" dirty="0"/>
              <a:t>  Michaela Pollana podržavaju trend da stanovništvo sve više traži lokalne proizvode</a:t>
            </a:r>
            <a:r>
              <a:rPr lang="de-DE" dirty="0"/>
              <a:t>. Urbana agrikultura  dijelom je </a:t>
            </a:r>
            <a:r>
              <a:rPr lang="hr-BA" dirty="0"/>
              <a:t>direktan</a:t>
            </a:r>
            <a:r>
              <a:rPr lang="de-DE" dirty="0"/>
              <a:t> odgovor na tu potražnju potrošača  za blizinom i </a:t>
            </a:r>
            <a:r>
              <a:rPr lang="bs-Latn-BA" dirty="0"/>
              <a:t>održivijim oblicima proizvodnje i prerade hrane.</a:t>
            </a:r>
            <a:r>
              <a:rPr lang="de-DE" dirty="0"/>
              <a:t> Sve veći interes za urbanom agrikulturom, s</a:t>
            </a:r>
            <a:r>
              <a:rPr lang="bs-Latn-BA" dirty="0"/>
              <a:t>ve više gradova - kako na globalnom jugu, tako i na globalnom sjeveru - prepoznaju važnost urbane poljoprivrede i prehrambene politike. Ova razina javnog priznanja odnosi se na potrebe urbanih stanovnika za sigurnost hrane i upravljanje urbanim okolišem.</a:t>
            </a:r>
            <a:endParaRPr lang="en-US" dirty="0"/>
          </a:p>
          <a:p>
            <a:r>
              <a:rPr lang="bs-Latn-BA" dirty="0"/>
              <a:t>Ovakav razvoj nalazi se u deklaraciji gradonačelnika Kongresa </a:t>
            </a:r>
            <a:r>
              <a:rPr lang="bs-Latn-BA" b="1" dirty="0"/>
              <a:t>ICLEI</a:t>
            </a:r>
            <a:r>
              <a:rPr lang="bs-Latn-BA" dirty="0"/>
              <a:t> (Međunarodno vijeće za lokalne inicijative u okolišu) koji je održan 02. juna 2013. u Bonnu: </a:t>
            </a:r>
            <a:endParaRPr lang="en-US" dirty="0"/>
          </a:p>
          <a:p>
            <a:r>
              <a:rPr lang="bs-Latn-BA" b="1" dirty="0"/>
              <a:t>„ Pozivamo lokalne javne ustanove da razviju i provedu holistički pristup urbanim prehrambenim sistemima.  One bi trebale biti usklađene u razvojnim planovima kako bi se ojačala urbana otpornost i prilagodljivost</a:t>
            </a:r>
            <a:r>
              <a:rPr lang="bs-Latn-BA" dirty="0"/>
              <a:t>.“ </a:t>
            </a:r>
            <a:endParaRPr lang="en-US" dirty="0"/>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bs-Latn-BA" dirty="0"/>
              <a:t>Značaj urbane agrikulture vidljiva je i u milanskom  </a:t>
            </a:r>
            <a:r>
              <a:rPr lang="bs-Latn-BA" b="1" dirty="0"/>
              <a:t>Paktu o politici prehrane( </a:t>
            </a:r>
            <a:r>
              <a:rPr lang="de-DE" b="1" dirty="0"/>
              <a:t>Milan Urban Food Policy Pact)</a:t>
            </a:r>
            <a:r>
              <a:rPr lang="bs-Latn-BA" dirty="0"/>
              <a:t> koji je u oktobru  2015. potpisalo više od 120 gradova širom svijeta.</a:t>
            </a:r>
            <a:endParaRPr lang="en-US" dirty="0"/>
          </a:p>
          <a:p>
            <a:r>
              <a:rPr lang="bs-Latn-BA" dirty="0"/>
              <a:t>Naglašena je uloga  porodičnih farmi i malih proizvođača u ishrani porodica, domaćinstava  i zajednica; naročito kroz fer i kulturološko prikladne proizvode. Postale su očite mogućnosti urbane poljoprivrede - osobito periferne poljoprivrede - za poboljšanje biološke raznolikosti i urbanih prehrambenih krajolika. Ovaj pakt sadrži pet značajnih akcionih polja: </a:t>
            </a:r>
            <a:endParaRPr lang="en-US" dirty="0"/>
          </a:p>
          <a:p>
            <a:r>
              <a:rPr lang="bs-Latn-BA" dirty="0"/>
              <a:t>Umrežavanje relevantnih sudionika za poboljšano urbano okruženje; Promocija održive prehrane; Osiguravanje ispravnog pristupa hrani; Podrška urbanističko-ruralnim vezama; i smanjenje neiskorištene bačene hrane (</a:t>
            </a:r>
            <a:r>
              <a:rPr lang="en-US" dirty="0" err="1"/>
              <a:t>hrane</a:t>
            </a:r>
            <a:r>
              <a:rPr lang="en-US" dirty="0"/>
              <a:t> </a:t>
            </a:r>
            <a:r>
              <a:rPr lang="en-US" dirty="0" err="1"/>
              <a:t>kao</a:t>
            </a:r>
            <a:r>
              <a:rPr lang="en-US" dirty="0"/>
              <a:t> </a:t>
            </a:r>
            <a:r>
              <a:rPr lang="bs-Latn-BA" dirty="0"/>
              <a:t>otpad</a:t>
            </a:r>
            <a:r>
              <a:rPr lang="en-US" dirty="0"/>
              <a:t>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Vježba:napišite</a:t>
            </a:r>
            <a:r>
              <a:rPr lang="en-US" dirty="0"/>
              <a:t> </a:t>
            </a:r>
            <a:r>
              <a:rPr lang="en-US" dirty="0" err="1"/>
              <a:t>vlastitu</a:t>
            </a:r>
            <a:r>
              <a:rPr lang="en-US" dirty="0"/>
              <a:t> </a:t>
            </a:r>
            <a:r>
              <a:rPr lang="en-US" dirty="0" err="1"/>
              <a:t>definiiju</a:t>
            </a:r>
            <a:r>
              <a:rPr lang="en-US" dirty="0"/>
              <a:t> UP-</a:t>
            </a:r>
            <a:r>
              <a:rPr lang="en-US" dirty="0" err="1"/>
              <a:t>nema</a:t>
            </a:r>
            <a:r>
              <a:rPr lang="en-US" dirty="0"/>
              <a:t> </a:t>
            </a:r>
            <a:r>
              <a:rPr lang="en-US" dirty="0" err="1"/>
              <a:t>dobrog</a:t>
            </a:r>
            <a:r>
              <a:rPr lang="en-US" dirty="0"/>
              <a:t> </a:t>
            </a:r>
            <a:r>
              <a:rPr lang="en-US" dirty="0" err="1"/>
              <a:t>i</a:t>
            </a:r>
            <a:r>
              <a:rPr lang="en-US" dirty="0"/>
              <a:t> </a:t>
            </a:r>
            <a:r>
              <a:rPr lang="en-US" dirty="0" err="1"/>
              <a:t>lošeg</a:t>
            </a:r>
            <a:r>
              <a:rPr lang="en-US" dirty="0"/>
              <a:t> </a:t>
            </a:r>
            <a:r>
              <a:rPr lang="en-US" dirty="0" err="1"/>
              <a:t>odgovora</a:t>
            </a:r>
            <a:r>
              <a:rPr lang="en-US" dirty="0"/>
              <a:t> </a:t>
            </a:r>
            <a:r>
              <a:rPr lang="en-US" dirty="0" err="1"/>
              <a:t>Ipo</a:t>
            </a:r>
            <a:r>
              <a:rPr lang="en-US" dirty="0"/>
              <a:t> </a:t>
            </a:r>
            <a:r>
              <a:rPr lang="en-US" dirty="0" err="1"/>
              <a:t>ev</a:t>
            </a:r>
            <a:r>
              <a:rPr lang="en-US" dirty="0"/>
              <a:t>. </a:t>
            </a:r>
            <a:r>
              <a:rPr lang="en-US" dirty="0" err="1"/>
              <a:t>iskustvima</a:t>
            </a:r>
            <a:r>
              <a:rPr lang="en-US" dirty="0"/>
              <a:t>, a </a:t>
            </a:r>
            <a:r>
              <a:rPr lang="en-US" dirty="0" err="1"/>
              <a:t>na</a:t>
            </a:r>
            <a:r>
              <a:rPr lang="en-US" dirty="0"/>
              <a:t> </a:t>
            </a:r>
            <a:r>
              <a:rPr lang="en-US" dirty="0" err="1"/>
              <a:t>kraju</a:t>
            </a:r>
            <a:r>
              <a:rPr lang="en-US" dirty="0"/>
              <a:t> </a:t>
            </a:r>
            <a:r>
              <a:rPr lang="en-US" dirty="0" err="1"/>
              <a:t>dijela</a:t>
            </a:r>
            <a:r>
              <a:rPr lang="en-US" dirty="0"/>
              <a:t> </a:t>
            </a:r>
            <a:r>
              <a:rPr lang="en-US" dirty="0" err="1"/>
              <a:t>napisati</a:t>
            </a:r>
            <a:r>
              <a:rPr lang="en-US" dirty="0"/>
              <a:t> </a:t>
            </a:r>
            <a:r>
              <a:rPr lang="en-US" dirty="0" err="1"/>
              <a:t>ponovljeno</a:t>
            </a:r>
            <a:r>
              <a:rPr lang="en-US" dirty="0"/>
              <a:t> </a:t>
            </a:r>
            <a:r>
              <a:rPr lang="en-US" dirty="0" err="1"/>
              <a:t>definiciju</a:t>
            </a:r>
            <a:r>
              <a:rPr lang="en-US" dirty="0"/>
              <a:t> UP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de-DE" dirty="0"/>
              <a:t>Planeta Zemlja se trenutno snažno urbanizira,  a naročito zemlje u razvoju</a:t>
            </a:r>
            <a:r>
              <a:rPr lang="de-DE" b="1" dirty="0"/>
              <a:t>.   Već više od 50 posto  svjetskog stanovništva živi u gradovima. Procjenjuje se da će se do 2050. brojke udvostručiti. </a:t>
            </a:r>
            <a:endParaRPr lang="en-US" b="1" dirty="0"/>
          </a:p>
          <a:p>
            <a:r>
              <a:rPr lang="de-DE" dirty="0"/>
              <a:t> Kriza hrane 2007/2008 s izuzetno velikim povećanjem cijena imala je snažan utjecaj na sigurost hrane gradskog stanovništva.To je također potkrijepilo potrebu  za urbanom poljoprivredom. Najznačajniji faktori porasta urbane poljoprivrede su sigurnost hrane, ekonomski razvoj, </a:t>
            </a:r>
            <a:r>
              <a:rPr lang="bs-Latn-BA" dirty="0"/>
              <a:t>društvene i ekološke funkcije i usluge, izgradnja zajednice itd.</a:t>
            </a:r>
            <a:endParaRPr lang="en-US" dirty="0"/>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Definicija</a:t>
            </a:r>
            <a:r>
              <a:rPr lang="en-US" dirty="0"/>
              <a:t>???</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99E2C-332B-4E3E-AACD-BDCACAC8B9F5}"/>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2BABB062-B7AF-4681-9A52-8FFAF48A128A}"/>
              </a:ext>
            </a:extLst>
          </p:cNvPr>
          <p:cNvSpPr>
            <a:spLocks noGrp="1"/>
          </p:cNvSpPr>
          <p:nvPr>
            <p:ph idx="1"/>
          </p:nvPr>
        </p:nvSpPr>
        <p:spPr/>
        <p:txBody>
          <a:bodyPr/>
          <a:lstStyle/>
          <a:p>
            <a:r>
              <a:rPr lang="hr-BA" dirty="0"/>
              <a:t>Četiri najčešća oblika urbane poljoprivrede su</a:t>
            </a:r>
          </a:p>
          <a:p>
            <a:pPr lvl="1"/>
            <a:r>
              <a:rPr lang="hr-BA" dirty="0"/>
              <a:t>institucionalne farme i vrtovi,</a:t>
            </a:r>
          </a:p>
          <a:p>
            <a:pPr lvl="1"/>
            <a:r>
              <a:rPr lang="hr-BA" dirty="0"/>
              <a:t>komercijalne farme, </a:t>
            </a:r>
          </a:p>
          <a:p>
            <a:pPr lvl="1"/>
            <a:r>
              <a:rPr lang="hr-BA" dirty="0"/>
              <a:t>zajednički vrtovi i</a:t>
            </a:r>
          </a:p>
          <a:p>
            <a:pPr lvl="1"/>
            <a:r>
              <a:rPr lang="hr-BA" dirty="0"/>
              <a:t> grupe solidarne razmjene.</a:t>
            </a:r>
          </a:p>
        </p:txBody>
      </p:sp>
    </p:spTree>
    <p:extLst>
      <p:ext uri="{BB962C8B-B14F-4D97-AF65-F5344CB8AC3E}">
        <p14:creationId xmlns:p14="http://schemas.microsoft.com/office/powerpoint/2010/main" val="4254171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Tematske</a:t>
            </a:r>
            <a:r>
              <a:rPr lang="en-US" b="1" dirty="0"/>
              <a:t> </a:t>
            </a:r>
            <a:r>
              <a:rPr lang="en-US" b="1" dirty="0" err="1"/>
              <a:t>jedinice</a:t>
            </a:r>
            <a:r>
              <a:rPr lang="en-US" b="1" dirty="0"/>
              <a:t>:</a:t>
            </a:r>
            <a:endParaRPr lang="en-US" dirty="0"/>
          </a:p>
        </p:txBody>
      </p:sp>
      <p:sp>
        <p:nvSpPr>
          <p:cNvPr id="3" name="Content Placeholder 2"/>
          <p:cNvSpPr>
            <a:spLocks noGrp="1"/>
          </p:cNvSpPr>
          <p:nvPr>
            <p:ph idx="1"/>
          </p:nvPr>
        </p:nvSpPr>
        <p:spPr/>
        <p:txBody>
          <a:bodyPr>
            <a:normAutofit fontScale="55000" lnSpcReduction="20000"/>
          </a:bodyPr>
          <a:lstStyle/>
          <a:p>
            <a:r>
              <a:rPr lang="en-US" dirty="0" err="1"/>
              <a:t>Koncept</a:t>
            </a:r>
            <a:r>
              <a:rPr lang="en-US" dirty="0"/>
              <a:t> urbane </a:t>
            </a:r>
            <a:r>
              <a:rPr lang="en-US" dirty="0" err="1"/>
              <a:t>poljoprivrede</a:t>
            </a:r>
            <a:r>
              <a:rPr lang="en-US" dirty="0"/>
              <a:t>:</a:t>
            </a:r>
          </a:p>
          <a:p>
            <a:pPr lvl="0"/>
            <a:r>
              <a:rPr lang="en-US" dirty="0" err="1"/>
              <a:t>Definisanje</a:t>
            </a:r>
            <a:r>
              <a:rPr lang="en-US" dirty="0"/>
              <a:t> urbane </a:t>
            </a:r>
            <a:r>
              <a:rPr lang="en-US" dirty="0" err="1"/>
              <a:t>poljoprivrede</a:t>
            </a:r>
            <a:endParaRPr lang="en-US" dirty="0"/>
          </a:p>
          <a:p>
            <a:pPr lvl="0"/>
            <a:r>
              <a:rPr lang="en-US" dirty="0" err="1"/>
              <a:t>Trendovi</a:t>
            </a:r>
            <a:r>
              <a:rPr lang="en-US" dirty="0"/>
              <a:t> u </a:t>
            </a:r>
            <a:r>
              <a:rPr lang="en-US" dirty="0" err="1"/>
              <a:t>proizvodnji</a:t>
            </a:r>
            <a:r>
              <a:rPr lang="en-US" dirty="0"/>
              <a:t> </a:t>
            </a:r>
            <a:r>
              <a:rPr lang="en-US" dirty="0" err="1"/>
              <a:t>i</a:t>
            </a:r>
            <a:r>
              <a:rPr lang="en-US" dirty="0"/>
              <a:t> </a:t>
            </a:r>
            <a:r>
              <a:rPr lang="en-US" dirty="0" err="1"/>
              <a:t>potrošnji</a:t>
            </a:r>
            <a:r>
              <a:rPr lang="en-US" dirty="0"/>
              <a:t> </a:t>
            </a:r>
            <a:r>
              <a:rPr lang="en-US" dirty="0" err="1"/>
              <a:t>hrane</a:t>
            </a:r>
            <a:r>
              <a:rPr lang="en-US" dirty="0"/>
              <a:t> </a:t>
            </a:r>
          </a:p>
          <a:p>
            <a:pPr lvl="0"/>
            <a:r>
              <a:rPr lang="en-US" dirty="0" err="1"/>
              <a:t>Trendovi</a:t>
            </a:r>
            <a:r>
              <a:rPr lang="en-US" dirty="0"/>
              <a:t> u </a:t>
            </a:r>
            <a:r>
              <a:rPr lang="en-US" dirty="0" err="1"/>
              <a:t>planiranju</a:t>
            </a:r>
            <a:r>
              <a:rPr lang="en-US" dirty="0"/>
              <a:t> </a:t>
            </a:r>
            <a:r>
              <a:rPr lang="en-US" dirty="0" err="1"/>
              <a:t>i</a:t>
            </a:r>
            <a:r>
              <a:rPr lang="en-US" dirty="0"/>
              <a:t> </a:t>
            </a:r>
            <a:r>
              <a:rPr lang="en-US" dirty="0" err="1"/>
              <a:t>razvoju</a:t>
            </a:r>
            <a:r>
              <a:rPr lang="en-US" dirty="0"/>
              <a:t> </a:t>
            </a:r>
            <a:r>
              <a:rPr lang="en-US" dirty="0" err="1"/>
              <a:t>gradova</a:t>
            </a:r>
            <a:r>
              <a:rPr lang="en-US" dirty="0"/>
              <a:t> </a:t>
            </a:r>
          </a:p>
          <a:p>
            <a:pPr lvl="0"/>
            <a:r>
              <a:rPr lang="en-US" dirty="0" err="1"/>
              <a:t>Izazovi</a:t>
            </a:r>
            <a:r>
              <a:rPr lang="en-US" dirty="0"/>
              <a:t> za UA</a:t>
            </a:r>
          </a:p>
          <a:p>
            <a:pPr lvl="0"/>
            <a:r>
              <a:rPr lang="en-US" dirty="0" err="1"/>
              <a:t>Raznolikost</a:t>
            </a:r>
            <a:r>
              <a:rPr lang="en-US" dirty="0"/>
              <a:t> </a:t>
            </a:r>
            <a:r>
              <a:rPr lang="en-US" dirty="0" err="1"/>
              <a:t>interesnih</a:t>
            </a:r>
            <a:r>
              <a:rPr lang="en-US" dirty="0"/>
              <a:t> </a:t>
            </a:r>
            <a:r>
              <a:rPr lang="en-US" dirty="0" err="1"/>
              <a:t>grupa</a:t>
            </a:r>
            <a:r>
              <a:rPr lang="en-US" dirty="0"/>
              <a:t> za </a:t>
            </a:r>
            <a:r>
              <a:rPr lang="en-US" dirty="0" err="1"/>
              <a:t>urbanu</a:t>
            </a:r>
            <a:r>
              <a:rPr lang="en-US" dirty="0"/>
              <a:t> </a:t>
            </a:r>
            <a:r>
              <a:rPr lang="en-US" dirty="0" err="1"/>
              <a:t>poljoprivredu</a:t>
            </a:r>
            <a:r>
              <a:rPr lang="en-US" dirty="0"/>
              <a:t> </a:t>
            </a:r>
          </a:p>
          <a:p>
            <a:r>
              <a:rPr lang="en-US" dirty="0"/>
              <a:t> </a:t>
            </a:r>
            <a:r>
              <a:rPr lang="en-US" dirty="0" err="1"/>
              <a:t>Koncepti</a:t>
            </a:r>
            <a:r>
              <a:rPr lang="en-US" dirty="0"/>
              <a:t> urbane </a:t>
            </a:r>
            <a:r>
              <a:rPr lang="en-US" dirty="0" err="1"/>
              <a:t>poljoprivrede</a:t>
            </a:r>
            <a:r>
              <a:rPr lang="en-US" dirty="0"/>
              <a:t> </a:t>
            </a:r>
            <a:r>
              <a:rPr lang="en-US" dirty="0" err="1"/>
              <a:t>kao</a:t>
            </a:r>
            <a:r>
              <a:rPr lang="en-US" dirty="0"/>
              <a:t>  </a:t>
            </a:r>
            <a:r>
              <a:rPr lang="en-US" dirty="0" err="1"/>
              <a:t>multifunkcionalnog</a:t>
            </a:r>
            <a:r>
              <a:rPr lang="en-US" dirty="0"/>
              <a:t>  </a:t>
            </a:r>
            <a:r>
              <a:rPr lang="en-US" dirty="0" err="1"/>
              <a:t>ekosistema</a:t>
            </a:r>
            <a:r>
              <a:rPr lang="en-US" dirty="0"/>
              <a:t>: </a:t>
            </a:r>
          </a:p>
          <a:p>
            <a:pPr lvl="0"/>
            <a:r>
              <a:rPr lang="en-US" dirty="0" err="1"/>
              <a:t>Raznolikost</a:t>
            </a:r>
            <a:r>
              <a:rPr lang="en-US" dirty="0"/>
              <a:t> </a:t>
            </a:r>
            <a:r>
              <a:rPr lang="en-US" dirty="0" err="1"/>
              <a:t>uloge</a:t>
            </a:r>
            <a:r>
              <a:rPr lang="en-US" dirty="0"/>
              <a:t> </a:t>
            </a:r>
            <a:r>
              <a:rPr lang="en-US" dirty="0" err="1"/>
              <a:t>i</a:t>
            </a:r>
            <a:r>
              <a:rPr lang="en-US" dirty="0"/>
              <a:t> </a:t>
            </a:r>
            <a:r>
              <a:rPr lang="en-US" dirty="0" err="1"/>
              <a:t>sistema</a:t>
            </a:r>
            <a:r>
              <a:rPr lang="en-US" dirty="0"/>
              <a:t> </a:t>
            </a:r>
            <a:r>
              <a:rPr lang="en-US" dirty="0" err="1"/>
              <a:t>usluga</a:t>
            </a:r>
            <a:r>
              <a:rPr lang="en-US" dirty="0"/>
              <a:t> </a:t>
            </a:r>
            <a:r>
              <a:rPr lang="en-US" dirty="0" err="1"/>
              <a:t>koje</a:t>
            </a:r>
            <a:r>
              <a:rPr lang="en-US" dirty="0"/>
              <a:t> </a:t>
            </a:r>
            <a:r>
              <a:rPr lang="en-US" dirty="0" err="1"/>
              <a:t>podrazumjeva</a:t>
            </a:r>
            <a:r>
              <a:rPr lang="en-US" dirty="0"/>
              <a:t> </a:t>
            </a:r>
            <a:r>
              <a:rPr lang="en-US" dirty="0" err="1"/>
              <a:t>urbana</a:t>
            </a:r>
            <a:r>
              <a:rPr lang="en-US" dirty="0"/>
              <a:t> </a:t>
            </a:r>
            <a:r>
              <a:rPr lang="en-US" dirty="0" err="1"/>
              <a:t>poljoprivreda</a:t>
            </a:r>
            <a:endParaRPr lang="en-US" dirty="0"/>
          </a:p>
          <a:p>
            <a:pPr lvl="0"/>
            <a:r>
              <a:rPr lang="en-US" dirty="0" err="1"/>
              <a:t>Analiza</a:t>
            </a:r>
            <a:r>
              <a:rPr lang="en-US" dirty="0"/>
              <a:t> </a:t>
            </a:r>
            <a:r>
              <a:rPr lang="en-US" dirty="0" err="1"/>
              <a:t>uloge</a:t>
            </a:r>
            <a:r>
              <a:rPr lang="en-US" dirty="0"/>
              <a:t> urbane </a:t>
            </a:r>
            <a:r>
              <a:rPr lang="en-US" dirty="0" err="1"/>
              <a:t>poljoprivrede</a:t>
            </a:r>
            <a:r>
              <a:rPr lang="en-US" dirty="0"/>
              <a:t> </a:t>
            </a:r>
            <a:r>
              <a:rPr lang="en-US" dirty="0" err="1"/>
              <a:t>sa</a:t>
            </a:r>
            <a:r>
              <a:rPr lang="en-US" dirty="0"/>
              <a:t> </a:t>
            </a:r>
            <a:r>
              <a:rPr lang="en-US" dirty="0" err="1"/>
              <a:t>aspekta</a:t>
            </a:r>
            <a:r>
              <a:rPr lang="en-US" dirty="0"/>
              <a:t> </a:t>
            </a:r>
            <a:r>
              <a:rPr lang="en-US" dirty="0" err="1"/>
              <a:t>ekonomije</a:t>
            </a:r>
            <a:r>
              <a:rPr lang="en-US" dirty="0"/>
              <a:t>, </a:t>
            </a:r>
            <a:r>
              <a:rPr lang="en-US" dirty="0" err="1"/>
              <a:t>održivog</a:t>
            </a:r>
            <a:r>
              <a:rPr lang="en-US" dirty="0"/>
              <a:t> </a:t>
            </a:r>
            <a:r>
              <a:rPr lang="en-US" dirty="0" err="1"/>
              <a:t>razvoja</a:t>
            </a:r>
            <a:r>
              <a:rPr lang="en-US" dirty="0"/>
              <a:t> </a:t>
            </a:r>
            <a:r>
              <a:rPr lang="en-US" dirty="0" err="1"/>
              <a:t>društva</a:t>
            </a:r>
            <a:r>
              <a:rPr lang="en-US" dirty="0"/>
              <a:t> </a:t>
            </a:r>
            <a:r>
              <a:rPr lang="en-US" dirty="0" err="1"/>
              <a:t>i</a:t>
            </a:r>
            <a:r>
              <a:rPr lang="en-US" dirty="0"/>
              <a:t> </a:t>
            </a:r>
            <a:r>
              <a:rPr lang="en-US" dirty="0" err="1"/>
              <a:t>ekologije</a:t>
            </a:r>
            <a:endParaRPr lang="en-US" dirty="0"/>
          </a:p>
          <a:p>
            <a:r>
              <a:rPr lang="en-US" dirty="0" err="1"/>
              <a:t>Razvoj</a:t>
            </a:r>
            <a:r>
              <a:rPr lang="en-US" dirty="0"/>
              <a:t> </a:t>
            </a:r>
            <a:r>
              <a:rPr lang="en-US" dirty="0" err="1"/>
              <a:t>aktivnosti</a:t>
            </a:r>
            <a:r>
              <a:rPr lang="en-US" dirty="0"/>
              <a:t> urbane </a:t>
            </a:r>
            <a:r>
              <a:rPr lang="en-US" dirty="0" err="1"/>
              <a:t>poljoprivrede</a:t>
            </a:r>
            <a:r>
              <a:rPr lang="en-US" dirty="0"/>
              <a:t>: </a:t>
            </a:r>
          </a:p>
          <a:p>
            <a:pPr lvl="0"/>
            <a:r>
              <a:rPr lang="de-DE" dirty="0"/>
              <a:t>Kriteriji za analizu urbane poljoprivrede</a:t>
            </a:r>
            <a:endParaRPr lang="en-US" dirty="0"/>
          </a:p>
          <a:p>
            <a:pPr lvl="0"/>
            <a:r>
              <a:rPr lang="en-US" dirty="0" err="1"/>
              <a:t>Diverzitet</a:t>
            </a:r>
            <a:r>
              <a:rPr lang="en-US" dirty="0"/>
              <a:t> </a:t>
            </a:r>
            <a:r>
              <a:rPr lang="en-US" dirty="0" err="1"/>
              <a:t>sistema</a:t>
            </a:r>
            <a:r>
              <a:rPr lang="en-US" dirty="0"/>
              <a:t> urbane </a:t>
            </a:r>
            <a:r>
              <a:rPr lang="en-US" dirty="0" err="1"/>
              <a:t>poljoprivrede</a:t>
            </a:r>
            <a:endParaRPr lang="en-US" dirty="0"/>
          </a:p>
          <a:p>
            <a:pPr lvl="0"/>
            <a:r>
              <a:rPr lang="en-US" dirty="0" err="1"/>
              <a:t>Inovativni</a:t>
            </a:r>
            <a:r>
              <a:rPr lang="en-US" dirty="0"/>
              <a:t> </a:t>
            </a:r>
            <a:r>
              <a:rPr lang="en-US" dirty="0" err="1"/>
              <a:t>pristupi</a:t>
            </a:r>
            <a:r>
              <a:rPr lang="en-US" dirty="0"/>
              <a:t> </a:t>
            </a:r>
            <a:r>
              <a:rPr lang="en-US" dirty="0" err="1"/>
              <a:t>proizvodnji</a:t>
            </a:r>
            <a:r>
              <a:rPr lang="en-US" dirty="0"/>
              <a:t> </a:t>
            </a:r>
            <a:r>
              <a:rPr lang="en-US" dirty="0" err="1"/>
              <a:t>hrane</a:t>
            </a:r>
            <a:endParaRPr lang="en-US" dirty="0"/>
          </a:p>
          <a:p>
            <a:pPr lvl="0"/>
            <a:r>
              <a:rPr lang="en-US" dirty="0" err="1"/>
              <a:t>Praktičan</a:t>
            </a:r>
            <a:r>
              <a:rPr lang="en-US" dirty="0"/>
              <a:t> rad – </a:t>
            </a:r>
            <a:r>
              <a:rPr lang="en-US" i="1" dirty="0"/>
              <a:t>case study analyze </a:t>
            </a:r>
            <a:r>
              <a:rPr lang="en-US" dirty="0"/>
              <a:t>(</a:t>
            </a:r>
            <a:r>
              <a:rPr lang="en-US" dirty="0" err="1"/>
              <a:t>detaljno</a:t>
            </a:r>
            <a:r>
              <a:rPr lang="en-US" dirty="0"/>
              <a:t> </a:t>
            </a:r>
            <a:r>
              <a:rPr lang="en-US" dirty="0" err="1"/>
              <a:t>analizirati</a:t>
            </a:r>
            <a:r>
              <a:rPr lang="en-US" dirty="0"/>
              <a:t> </a:t>
            </a:r>
            <a:r>
              <a:rPr lang="en-US" dirty="0" err="1"/>
              <a:t>jedan</a:t>
            </a:r>
            <a:r>
              <a:rPr lang="en-US" dirty="0"/>
              <a:t> </a:t>
            </a:r>
            <a:r>
              <a:rPr lang="en-US" dirty="0" err="1"/>
              <a:t>određeni</a:t>
            </a:r>
            <a:r>
              <a:rPr lang="en-US" dirty="0"/>
              <a:t> tip urbane </a:t>
            </a:r>
            <a:r>
              <a:rPr lang="en-US" dirty="0" err="1"/>
              <a:t>poljoprivrede</a:t>
            </a:r>
            <a:r>
              <a:rPr lang="en-US" dirty="0"/>
              <a:t>)</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FF68C-EDFA-479A-A176-74F0EC8EABA8}"/>
              </a:ext>
            </a:extLst>
          </p:cNvPr>
          <p:cNvSpPr>
            <a:spLocks noGrp="1"/>
          </p:cNvSpPr>
          <p:nvPr>
            <p:ph type="title"/>
          </p:nvPr>
        </p:nvSpPr>
        <p:spPr/>
        <p:txBody>
          <a:bodyPr/>
          <a:lstStyle/>
          <a:p>
            <a:r>
              <a:rPr lang="hr-BA" sz="4000" b="1" dirty="0"/>
              <a:t>Institucionalne farme i vrtovi</a:t>
            </a:r>
            <a:endParaRPr lang="hr-BA" sz="4000" dirty="0"/>
          </a:p>
        </p:txBody>
      </p:sp>
      <p:sp>
        <p:nvSpPr>
          <p:cNvPr id="3" name="Content Placeholder 2">
            <a:extLst>
              <a:ext uri="{FF2B5EF4-FFF2-40B4-BE49-F238E27FC236}">
                <a16:creationId xmlns:a16="http://schemas.microsoft.com/office/drawing/2014/main" id="{8F1A1811-0EC0-4B0F-9D9F-E1596CF84F85}"/>
              </a:ext>
            </a:extLst>
          </p:cNvPr>
          <p:cNvSpPr>
            <a:spLocks noGrp="1"/>
          </p:cNvSpPr>
          <p:nvPr>
            <p:ph idx="1"/>
          </p:nvPr>
        </p:nvSpPr>
        <p:spPr/>
        <p:txBody>
          <a:bodyPr>
            <a:normAutofit fontScale="77500" lnSpcReduction="20000"/>
          </a:bodyPr>
          <a:lstStyle/>
          <a:p>
            <a:r>
              <a:rPr lang="hr-BA" b="1" dirty="0"/>
              <a:t>Institucionalne farme i vrtovi </a:t>
            </a:r>
            <a:r>
              <a:rPr lang="hr-BA" dirty="0"/>
              <a:t>su vezani uz različite društvene institucije poput škola, bolnica, zatvora, crkava i ostalih ustanova čija primarna svrha nije proizvodnja hrane, ali kroz nju podupiru svoje ciljeve. Mnoge državne ustanove raspolažu velikim površinama koje mogu iskoristiti za prehranu svojih korisnika (učenika, zaposlenika, pacijenata, zatvorenika). Osim što mogu smanjiti pothranjenost pružanjem hrane za redovne ili dodatne obroke, povećava se kvalitet boravka u tim ustanovama i potiče se edukacija učenika, ozdravljenje bolesnika, rehabilitacija zatvorenika itd. Vrtovi u takvim ustanovama služe i za demonstriranje poljoprivrednih inovacija koje mogu biti uvedene u široj zajednici, a ukoliko se proizvodi plasiraju na tržište mogu donijeti dodatne prihode u institucijski budžet. Vrtovi imaju i estetsku funkciju jer uljepšavaju izgled institucije i jačaju osjećaj ponosa, naročito kod školske djece. Vrtovi u sklopu škola su izrazito popularni jer mogu poslužiti kao laboratorij za nastavu iz poljoprivrede, botanike, zoologije, zdravog življenja i prehrane. Djeca se u školskim vrtovima povezuju s prirodom te se budi njihovo zanimanje za ekološke aktivnosti (Malone i Tranter, 2003, prema Anđić i Radošević, 2016). i utiče na stvaranje ekološke svijesti, educirajući ih o uzrocima degradacije i neplodnosti tla te pravilnom korištenju poljoprivrednih hemikalija i drugih sredstava.</a:t>
            </a:r>
          </a:p>
        </p:txBody>
      </p:sp>
    </p:spTree>
    <p:extLst>
      <p:ext uri="{BB962C8B-B14F-4D97-AF65-F5344CB8AC3E}">
        <p14:creationId xmlns:p14="http://schemas.microsoft.com/office/powerpoint/2010/main" val="2330891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D8FD8-166B-4F27-A664-4F9F34DB5DFB}"/>
              </a:ext>
            </a:extLst>
          </p:cNvPr>
          <p:cNvSpPr>
            <a:spLocks noGrp="1"/>
          </p:cNvSpPr>
          <p:nvPr>
            <p:ph type="title"/>
          </p:nvPr>
        </p:nvSpPr>
        <p:spPr/>
        <p:txBody>
          <a:bodyPr/>
          <a:lstStyle/>
          <a:p>
            <a:r>
              <a:rPr lang="hr-BA" sz="4000" b="1" dirty="0"/>
              <a:t>Komercijalne urbane farmame</a:t>
            </a:r>
            <a:endParaRPr lang="hr-BA" sz="4000" dirty="0"/>
          </a:p>
        </p:txBody>
      </p:sp>
      <p:sp>
        <p:nvSpPr>
          <p:cNvPr id="3" name="Content Placeholder 2">
            <a:extLst>
              <a:ext uri="{FF2B5EF4-FFF2-40B4-BE49-F238E27FC236}">
                <a16:creationId xmlns:a16="http://schemas.microsoft.com/office/drawing/2014/main" id="{D3010D9F-22B8-4837-BA55-8EEA1D4719CF}"/>
              </a:ext>
            </a:extLst>
          </p:cNvPr>
          <p:cNvSpPr>
            <a:spLocks noGrp="1"/>
          </p:cNvSpPr>
          <p:nvPr>
            <p:ph idx="1"/>
          </p:nvPr>
        </p:nvSpPr>
        <p:spPr/>
        <p:txBody>
          <a:bodyPr/>
          <a:lstStyle/>
          <a:p>
            <a:r>
              <a:rPr lang="hr-BA" dirty="0"/>
              <a:t>Poljoprivrednici na </a:t>
            </a:r>
            <a:r>
              <a:rPr lang="hr-BA" b="1" dirty="0"/>
              <a:t>komercijalnim urbanim farmama</a:t>
            </a:r>
            <a:r>
              <a:rPr lang="hr-BA" dirty="0"/>
              <a:t> pokušavaju povećati učinkovitost usjeva u cilju postizanja profitabilnosti. Njihov je fokus uglavnom na proizvodnji i profitabilnosti, a manje ili uopće nije na edukaciji i zajedništvu građana ili ekološkim principima uzgoja (iako neki od njih poštuju i dijele ekološke ciljeve šire urbane poljoprivredne zajednice). Ove farme su, u sklopu urbane poljoprivrede, glavni pokretači lokalne ekonomske dobrobiti za zajednicu</a:t>
            </a:r>
          </a:p>
        </p:txBody>
      </p:sp>
    </p:spTree>
    <p:extLst>
      <p:ext uri="{BB962C8B-B14F-4D97-AF65-F5344CB8AC3E}">
        <p14:creationId xmlns:p14="http://schemas.microsoft.com/office/powerpoint/2010/main" val="2506829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025D-5473-4F56-B805-B5E8AADC972D}"/>
              </a:ext>
            </a:extLst>
          </p:cNvPr>
          <p:cNvSpPr>
            <a:spLocks noGrp="1"/>
          </p:cNvSpPr>
          <p:nvPr>
            <p:ph type="title"/>
          </p:nvPr>
        </p:nvSpPr>
        <p:spPr>
          <a:xfrm>
            <a:off x="1981200" y="-114300"/>
            <a:ext cx="7620000" cy="1143000"/>
          </a:xfrm>
        </p:spPr>
        <p:txBody>
          <a:bodyPr/>
          <a:lstStyle/>
          <a:p>
            <a:r>
              <a:rPr lang="hr-BA" b="1" dirty="0"/>
              <a:t>Zajednički vrtovi</a:t>
            </a:r>
            <a:endParaRPr lang="hr-BA" dirty="0"/>
          </a:p>
        </p:txBody>
      </p:sp>
      <p:sp>
        <p:nvSpPr>
          <p:cNvPr id="3" name="Content Placeholder 2">
            <a:extLst>
              <a:ext uri="{FF2B5EF4-FFF2-40B4-BE49-F238E27FC236}">
                <a16:creationId xmlns:a16="http://schemas.microsoft.com/office/drawing/2014/main" id="{ABB8C43F-FD62-479F-BC5B-876C62A68929}"/>
              </a:ext>
            </a:extLst>
          </p:cNvPr>
          <p:cNvSpPr>
            <a:spLocks noGrp="1"/>
          </p:cNvSpPr>
          <p:nvPr>
            <p:ph idx="1"/>
          </p:nvPr>
        </p:nvSpPr>
        <p:spPr>
          <a:xfrm>
            <a:off x="1775520" y="836712"/>
            <a:ext cx="7620000" cy="7128792"/>
          </a:xfrm>
        </p:spPr>
        <p:txBody>
          <a:bodyPr>
            <a:noAutofit/>
          </a:bodyPr>
          <a:lstStyle/>
          <a:p>
            <a:r>
              <a:rPr lang="hr-BA" sz="1800" b="1" dirty="0"/>
              <a:t>Zajednički vrtovi su </a:t>
            </a:r>
            <a:r>
              <a:rPr lang="hr-BA" sz="1800" dirty="0"/>
              <a:t>najpoznatiji  oblik urbane poljoprivrede. To su lokalni projekti osmišljeni za lokalno stanovništvo kojima upravljaju različite grupe i udruženja iz zajednice ili lokalne vlasti što podrazumijeva njihovu međusobnu suradnju. Najčešće se nalaze u gradovima gdje nastaju kao reakcija stanovnika na nedostatak javnog prostora, zelenih površina, interakcija među ljudima, rekreacije ili pak kao reakcija na lošu ekonomsku situaciju i nedovoljne životne prihode. Lokalno stanovništvo uzgaja hranu, povrće, voće, cvijeće, životinje, pčele </a:t>
            </a:r>
            <a:r>
              <a:rPr lang="hr-BA" sz="1800" b="1" dirty="0"/>
              <a:t>na zemljištu koje je u privatnom vlasništvu ili u vlasništvu grada</a:t>
            </a:r>
            <a:r>
              <a:rPr lang="hr-BA" sz="1800" dirty="0"/>
              <a:t>. Funkcionisanje zajedničkih vrtova razlikuje se u svom nastanku i ciljevima. U nekim zemljama stanovnici dobivaju na korištenje male parcele na kojima uzgajaju povrće, a u drugima zajednički vrtovi služe za ozelenjavanje gradskih javnih prostora i ulica. U nekim vrtovima pojedinci samostalno uzgajaju i prodaju svoje plodove, u drugima se zajednički uzgaja i dijeli zarada. Postoje i neprofitni vrtovi koji nastaju kao mjesta koja podupiru porodice s malim prihodima, poboljšavaju unos hranjivih namirnica i podižu kvalitetu življenja. Krovni vrtovi (vrtovi na ravnim krovovima zgrada i nebodera) postaju uobičajeni u mnogim europskim gradovima , posebno u Njemačkoj i Nizozemskoj, gdje ih ima ukupno na oko 32 milijuna m2. </a:t>
            </a:r>
          </a:p>
        </p:txBody>
      </p:sp>
    </p:spTree>
    <p:extLst>
      <p:ext uri="{BB962C8B-B14F-4D97-AF65-F5344CB8AC3E}">
        <p14:creationId xmlns:p14="http://schemas.microsoft.com/office/powerpoint/2010/main" val="851264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7A483A-F1B3-4070-9FBF-B829330AF399}"/>
              </a:ext>
            </a:extLst>
          </p:cNvPr>
          <p:cNvSpPr>
            <a:spLocks noGrp="1"/>
          </p:cNvSpPr>
          <p:nvPr>
            <p:ph idx="1"/>
          </p:nvPr>
        </p:nvSpPr>
        <p:spPr>
          <a:xfrm>
            <a:off x="1981200" y="332656"/>
            <a:ext cx="7620000" cy="6068144"/>
          </a:xfrm>
        </p:spPr>
        <p:txBody>
          <a:bodyPr>
            <a:normAutofit fontScale="77500" lnSpcReduction="20000"/>
          </a:bodyPr>
          <a:lstStyle/>
          <a:p>
            <a:r>
              <a:rPr lang="hr-BA" dirty="0"/>
              <a:t>Zajednički vrtovi osiguravaju pristup hrani za članove zajednice, poboljšavaju sigurnost hrane, ali i ublažavaju negativne posljedice klimatskih promjena. Na taj način približavaju ljude izvorima njihove hrane i razbijaju njihovu otuđenost potičući interakcije među članovima zajednice. Također, potiču građane na bavljenje fizičkom aktivnošću i aktivni angažman u zajednici što smanjuje nasilje i kriminal u društvu. </a:t>
            </a:r>
          </a:p>
          <a:p>
            <a:r>
              <a:rPr lang="hr-BA" dirty="0"/>
              <a:t>Zajedničke vrtove možemo uvrstiti pod pojam građanske poljoprivrede (</a:t>
            </a:r>
            <a:r>
              <a:rPr lang="hr-BA" b="1" dirty="0"/>
              <a:t>civic agriculture</a:t>
            </a:r>
            <a:r>
              <a:rPr lang="hr-BA" dirty="0"/>
              <a:t>) koja podrazumijeva proizvodnju hrane na prostorima grada, a odvija se u dvorištima, na praznim parcelama, terasama, balkonima, krovovima, u zajedničkim vrtovima i voćnjacima i na javnim površinama, zelenim i ostalim koje nisu u drugoj upotrebi, usredotočuje se na proizvodnju koja ne zahtjeva veliko zemljište, gdje se lako može uzgajati s ograničenim resursima, ona se temelji na lokalnoj proizvodnji i potrošnji unutar zajednice te osim svježe i lokalno proizvedene hrane stvara i poslove, kulturu provođenja slobodnog vremena, podupire saradnju, utiče na kvalitet života u gradovima i olakšava rješavanje socijalnih problema  i često se oslanja na neke od metoda ekološkog uzgoja. U građansku poljoprivredu ubrajaju se i seljačke tržnice, potrošačke zadruge i tradicijska hrana. </a:t>
            </a:r>
          </a:p>
        </p:txBody>
      </p:sp>
    </p:spTree>
    <p:extLst>
      <p:ext uri="{BB962C8B-B14F-4D97-AF65-F5344CB8AC3E}">
        <p14:creationId xmlns:p14="http://schemas.microsoft.com/office/powerpoint/2010/main" val="725304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28A0-6626-4B14-8779-3A2445E6FDC5}"/>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159F6574-2DA0-4688-A0AB-F6EED100C264}"/>
              </a:ext>
            </a:extLst>
          </p:cNvPr>
          <p:cNvSpPr>
            <a:spLocks noGrp="1"/>
          </p:cNvSpPr>
          <p:nvPr>
            <p:ph idx="1"/>
          </p:nvPr>
        </p:nvSpPr>
        <p:spPr/>
        <p:txBody>
          <a:bodyPr>
            <a:normAutofit fontScale="92500" lnSpcReduction="10000"/>
          </a:bodyPr>
          <a:lstStyle/>
          <a:p>
            <a:r>
              <a:rPr lang="hr-BA" dirty="0"/>
              <a:t>U jedan od oblika građanske poljoprivrede ubrajamo i </a:t>
            </a:r>
            <a:r>
              <a:rPr lang="hr-BA" b="1" dirty="0"/>
              <a:t>grupe solidarne razmjene</a:t>
            </a:r>
            <a:r>
              <a:rPr lang="hr-BA" dirty="0"/>
              <a:t> (Puđak i Bokan, 2011) koje se pojavljuju sredinom šezdesetih godina prošlog stoljeća u Japanu i početkom sedamdesetih u Švicarskoj, a osamdesetih godina šire se na područje drugih zapadnoeuropskih zemalja i SAD-a. Iako zastupnici građanske poljoprivrede drže da se njome podupiru ruralne zajednice i poljoprivreda „po mjeri čovjeka“, ona doživljava i kritike. Tako kritičari navode da građanska poljoprivreda danas stavlja prevelik naglasak na izgradnju ekonomskog kapaciteta ruralnih zajednica što ne utječe uvijek pozitivno na alternativna tržišta, naglašavajući da ako želimo razviti istinski građansku poljoprivredu moramo jednako cijeniti i razvijati alternativu tržišno-orijentiranom odnosu proizvođača i potrošača (Carolan, 2012:287).</a:t>
            </a:r>
          </a:p>
        </p:txBody>
      </p:sp>
    </p:spTree>
    <p:extLst>
      <p:ext uri="{BB962C8B-B14F-4D97-AF65-F5344CB8AC3E}">
        <p14:creationId xmlns:p14="http://schemas.microsoft.com/office/powerpoint/2010/main" val="1986036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a:t>TIPOVI URBANE POLJOPRIVREDE (UA)</a:t>
            </a:r>
          </a:p>
        </p:txBody>
      </p:sp>
      <p:sp>
        <p:nvSpPr>
          <p:cNvPr id="3" name="Rectangle 2"/>
          <p:cNvSpPr/>
          <p:nvPr/>
        </p:nvSpPr>
        <p:spPr>
          <a:xfrm>
            <a:off x="2895600" y="2514601"/>
            <a:ext cx="1677228" cy="3391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s-Latn-BA" sz="1350"/>
              <a:t>Poslovne aktivnosti urbane poljoprivrede (UA) mogu biti grupisane na različiti način, odnosno po različitim osnovama možemo definisati tipove UA. Tako UA poslovne aktivnosti možemo grupisati po veličini, po blizini urbanog centra, po poslovnim aktivnostima unutar lanca vrijednosti, po inovativnosti i slično.</a:t>
            </a:r>
          </a:p>
        </p:txBody>
      </p:sp>
      <p:sp>
        <p:nvSpPr>
          <p:cNvPr id="4" name="Rectangle 3"/>
          <p:cNvSpPr/>
          <p:nvPr/>
        </p:nvSpPr>
        <p:spPr>
          <a:xfrm rot="16200000">
            <a:off x="3417404" y="4109832"/>
            <a:ext cx="3138280" cy="27581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s-Latn-BA" sz="1350" b="1"/>
              <a:t>TIPOVI URBANE POLJOPRIVREDE</a:t>
            </a:r>
          </a:p>
        </p:txBody>
      </p:sp>
      <p:sp>
        <p:nvSpPr>
          <p:cNvPr id="5" name="Oval 4"/>
          <p:cNvSpPr/>
          <p:nvPr/>
        </p:nvSpPr>
        <p:spPr>
          <a:xfrm>
            <a:off x="5430078" y="2686050"/>
            <a:ext cx="447261" cy="43980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s-Latn-BA" sz="1350"/>
              <a:t>1</a:t>
            </a:r>
          </a:p>
        </p:txBody>
      </p:sp>
      <p:sp>
        <p:nvSpPr>
          <p:cNvPr id="6" name="Oval 5">
            <a:hlinkClick r:id="rId2" action="ppaction://hlinksldjump"/>
          </p:cNvPr>
          <p:cNvSpPr/>
          <p:nvPr/>
        </p:nvSpPr>
        <p:spPr>
          <a:xfrm>
            <a:off x="5430078" y="4030317"/>
            <a:ext cx="447261" cy="43980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s-Latn-BA" sz="1350"/>
              <a:t>2</a:t>
            </a:r>
          </a:p>
        </p:txBody>
      </p:sp>
      <p:sp>
        <p:nvSpPr>
          <p:cNvPr id="7" name="Oval 6">
            <a:hlinkClick r:id="rId3" action="ppaction://hlinksldjump"/>
          </p:cNvPr>
          <p:cNvSpPr/>
          <p:nvPr/>
        </p:nvSpPr>
        <p:spPr>
          <a:xfrm>
            <a:off x="5430078" y="5339798"/>
            <a:ext cx="447261" cy="43980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s-Latn-BA" sz="1350"/>
              <a:t>3</a:t>
            </a:r>
          </a:p>
        </p:txBody>
      </p:sp>
      <p:sp>
        <p:nvSpPr>
          <p:cNvPr id="8" name="Rectangle 7"/>
          <p:cNvSpPr/>
          <p:nvPr/>
        </p:nvSpPr>
        <p:spPr>
          <a:xfrm>
            <a:off x="6043819" y="2782956"/>
            <a:ext cx="3227733" cy="3429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s-Latn-BA" sz="1350"/>
              <a:t>Fokus na vlastite potrebe/selfconsumption</a:t>
            </a:r>
          </a:p>
        </p:txBody>
      </p:sp>
      <p:sp>
        <p:nvSpPr>
          <p:cNvPr id="9" name="Rectangle 8"/>
          <p:cNvSpPr/>
          <p:nvPr/>
        </p:nvSpPr>
        <p:spPr>
          <a:xfrm>
            <a:off x="6043819" y="4127223"/>
            <a:ext cx="3227733" cy="3429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s-Latn-BA" sz="1350"/>
              <a:t>Fokus na tržište/business oriented</a:t>
            </a:r>
          </a:p>
        </p:txBody>
      </p:sp>
      <p:sp>
        <p:nvSpPr>
          <p:cNvPr id="10" name="Rectangle 9"/>
          <p:cNvSpPr/>
          <p:nvPr/>
        </p:nvSpPr>
        <p:spPr>
          <a:xfrm>
            <a:off x="6043819" y="5436704"/>
            <a:ext cx="3227733" cy="3429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s-Latn-BA" sz="1350"/>
              <a:t>Fokus na usluge zajednici/socialy oriented</a:t>
            </a:r>
          </a:p>
        </p:txBody>
      </p:sp>
    </p:spTree>
    <p:extLst>
      <p:ext uri="{BB962C8B-B14F-4D97-AF65-F5344CB8AC3E}">
        <p14:creationId xmlns:p14="http://schemas.microsoft.com/office/powerpoint/2010/main" val="41234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7"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21"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par>
                          <p:cTn id="20" fill="hold">
                            <p:stCondLst>
                              <p:cond delay="3000"/>
                            </p:stCondLst>
                            <p:childTnLst>
                              <p:par>
                                <p:cTn id="21" presetID="21"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par>
                          <p:cTn id="24" fill="hold">
                            <p:stCondLst>
                              <p:cond delay="5000"/>
                            </p:stCondLst>
                            <p:childTnLst>
                              <p:par>
                                <p:cTn id="25" presetID="21"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par>
                          <p:cTn id="28" fill="hold">
                            <p:stCondLst>
                              <p:cond delay="7000"/>
                            </p:stCondLst>
                            <p:childTnLst>
                              <p:par>
                                <p:cTn id="29" presetID="17"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ppt_x</p:attrName>
                                        </p:attrNameLst>
                                      </p:cBhvr>
                                      <p:tavLst>
                                        <p:tav tm="0">
                                          <p:val>
                                            <p:strVal val="#ppt_x-#ppt_w/2"/>
                                          </p:val>
                                        </p:tav>
                                        <p:tav tm="100000">
                                          <p:val>
                                            <p:strVal val="#ppt_x"/>
                                          </p:val>
                                        </p:tav>
                                      </p:tavLst>
                                    </p:anim>
                                    <p:anim calcmode="lin" valueType="num">
                                      <p:cBhvr>
                                        <p:cTn id="32" dur="500" fill="hold"/>
                                        <p:tgtEl>
                                          <p:spTgt spid="8"/>
                                        </p:tgtEl>
                                        <p:attrNameLst>
                                          <p:attrName>ppt_y</p:attrName>
                                        </p:attrNameLst>
                                      </p:cBhvr>
                                      <p:tavLst>
                                        <p:tav tm="0">
                                          <p:val>
                                            <p:strVal val="#ppt_y"/>
                                          </p:val>
                                        </p:tav>
                                        <p:tav tm="100000">
                                          <p:val>
                                            <p:strVal val="#ppt_y"/>
                                          </p:val>
                                        </p:tav>
                                      </p:tavLst>
                                    </p:anim>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childTnLst>
                                </p:cTn>
                              </p:par>
                            </p:childTnLst>
                          </p:cTn>
                        </p:par>
                        <p:par>
                          <p:cTn id="35" fill="hold">
                            <p:stCondLst>
                              <p:cond delay="7500"/>
                            </p:stCondLst>
                            <p:childTnLst>
                              <p:par>
                                <p:cTn id="36" presetID="17"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ppt_w/2"/>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strVal val="#ppt_h"/>
                                          </p:val>
                                        </p:tav>
                                        <p:tav tm="100000">
                                          <p:val>
                                            <p:strVal val="#ppt_h"/>
                                          </p:val>
                                        </p:tav>
                                      </p:tavLst>
                                    </p:anim>
                                  </p:childTnLst>
                                </p:cTn>
                              </p:par>
                            </p:childTnLst>
                          </p:cTn>
                        </p:par>
                        <p:par>
                          <p:cTn id="42" fill="hold">
                            <p:stCondLst>
                              <p:cond delay="8000"/>
                            </p:stCondLst>
                            <p:childTnLst>
                              <p:par>
                                <p:cTn id="43" presetID="17"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ppt_x</p:attrName>
                                        </p:attrNameLst>
                                      </p:cBhvr>
                                      <p:tavLst>
                                        <p:tav tm="0">
                                          <p:val>
                                            <p:strVal val="#ppt_x-#ppt_w/2"/>
                                          </p:val>
                                        </p:tav>
                                        <p:tav tm="100000">
                                          <p:val>
                                            <p:strVal val="#ppt_x"/>
                                          </p:val>
                                        </p:tav>
                                      </p:tavLst>
                                    </p:anim>
                                    <p:anim calcmode="lin" valueType="num">
                                      <p:cBhvr>
                                        <p:cTn id="46" dur="500" fill="hold"/>
                                        <p:tgtEl>
                                          <p:spTgt spid="10"/>
                                        </p:tgtEl>
                                        <p:attrNameLst>
                                          <p:attrName>ppt_y</p:attrName>
                                        </p:attrNameLst>
                                      </p:cBhvr>
                                      <p:tavLst>
                                        <p:tav tm="0">
                                          <p:val>
                                            <p:strVal val="#ppt_y"/>
                                          </p:val>
                                        </p:tav>
                                        <p:tav tm="100000">
                                          <p:val>
                                            <p:strVal val="#ppt_y"/>
                                          </p:val>
                                        </p:tav>
                                      </p:tavLst>
                                    </p:anim>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bs-Latn-BA"/>
              <a:t>Fokus na vlastite potrebe/selfconsumption</a:t>
            </a:r>
          </a:p>
        </p:txBody>
      </p:sp>
      <p:sp>
        <p:nvSpPr>
          <p:cNvPr id="4" name="Oval 3">
            <a:hlinkClick r:id="rId2" action="ppaction://hlinksldjump"/>
          </p:cNvPr>
          <p:cNvSpPr/>
          <p:nvPr/>
        </p:nvSpPr>
        <p:spPr>
          <a:xfrm>
            <a:off x="1918335" y="1268730"/>
            <a:ext cx="1165860" cy="11915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s-Latn-BA" sz="3000" b="1"/>
              <a:t>1</a:t>
            </a:r>
          </a:p>
        </p:txBody>
      </p:sp>
      <p:pic>
        <p:nvPicPr>
          <p:cNvPr id="5" name="Picture 4"/>
          <p:cNvPicPr>
            <a:picLocks noChangeAspect="1"/>
          </p:cNvPicPr>
          <p:nvPr/>
        </p:nvPicPr>
        <p:blipFill>
          <a:blip r:embed="rId3"/>
          <a:stretch>
            <a:fillRect/>
          </a:stretch>
        </p:blipFill>
        <p:spPr>
          <a:xfrm>
            <a:off x="6638925" y="2771061"/>
            <a:ext cx="2343150" cy="2978944"/>
          </a:xfrm>
          <a:prstGeom prst="rect">
            <a:avLst/>
          </a:prstGeom>
        </p:spPr>
      </p:pic>
      <p:pic>
        <p:nvPicPr>
          <p:cNvPr id="6" name="Picture 5"/>
          <p:cNvPicPr>
            <a:picLocks noChangeAspect="1"/>
          </p:cNvPicPr>
          <p:nvPr/>
        </p:nvPicPr>
        <p:blipFill>
          <a:blip r:embed="rId4"/>
          <a:stretch>
            <a:fillRect/>
          </a:stretch>
        </p:blipFill>
        <p:spPr>
          <a:xfrm>
            <a:off x="3855720" y="3892631"/>
            <a:ext cx="2628900" cy="1850231"/>
          </a:xfrm>
          <a:prstGeom prst="rect">
            <a:avLst/>
          </a:prstGeom>
        </p:spPr>
      </p:pic>
      <p:sp>
        <p:nvSpPr>
          <p:cNvPr id="7" name="Rectangle 6"/>
          <p:cNvSpPr/>
          <p:nvPr/>
        </p:nvSpPr>
        <p:spPr>
          <a:xfrm>
            <a:off x="1626871" y="2494598"/>
            <a:ext cx="2031683" cy="3326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s-Latn-BA" sz="1350"/>
              <a:t>Mali prostor „na dohvat ruke“, ono čime raspolažemo koristimo – dopunjavamo ishranu i/ili koristimo za uljepšavanje, liječenje, relaksaciju i socijalizaciju! Primjenjuje se i „visoka tehnologija“. Npr urbano pčelarstvo – uradi sam princip. Potrebno im je znanje, a dobijaju ga razmjenom iskustva i druženjem – socijalizacija posataje često fokus. </a:t>
            </a:r>
          </a:p>
        </p:txBody>
      </p:sp>
      <p:pic>
        <p:nvPicPr>
          <p:cNvPr id="9" name="Picture 8"/>
          <p:cNvPicPr>
            <a:picLocks noChangeAspect="1"/>
          </p:cNvPicPr>
          <p:nvPr/>
        </p:nvPicPr>
        <p:blipFill>
          <a:blip r:embed="rId5"/>
          <a:stretch>
            <a:fillRect/>
          </a:stretch>
        </p:blipFill>
        <p:spPr>
          <a:xfrm>
            <a:off x="9350693" y="2766036"/>
            <a:ext cx="988583" cy="2940572"/>
          </a:xfrm>
          <a:prstGeom prst="rect">
            <a:avLst/>
          </a:prstGeom>
        </p:spPr>
      </p:pic>
      <p:pic>
        <p:nvPicPr>
          <p:cNvPr id="10" name="Picture 9"/>
          <p:cNvPicPr>
            <a:picLocks noChangeAspect="1"/>
          </p:cNvPicPr>
          <p:nvPr/>
        </p:nvPicPr>
        <p:blipFill>
          <a:blip r:embed="rId6"/>
          <a:stretch>
            <a:fillRect/>
          </a:stretch>
        </p:blipFill>
        <p:spPr>
          <a:xfrm>
            <a:off x="8003383" y="1318738"/>
            <a:ext cx="2664619" cy="4536281"/>
          </a:xfrm>
          <a:prstGeom prst="rect">
            <a:avLst/>
          </a:prstGeom>
        </p:spPr>
      </p:pic>
      <p:pic>
        <p:nvPicPr>
          <p:cNvPr id="11" name="Picture 10"/>
          <p:cNvPicPr>
            <a:picLocks noChangeAspect="1"/>
          </p:cNvPicPr>
          <p:nvPr/>
        </p:nvPicPr>
        <p:blipFill>
          <a:blip r:embed="rId7"/>
          <a:stretch>
            <a:fillRect/>
          </a:stretch>
        </p:blipFill>
        <p:spPr>
          <a:xfrm>
            <a:off x="3844749" y="3276600"/>
            <a:ext cx="6457950" cy="3421856"/>
          </a:xfrm>
          <a:prstGeom prst="rect">
            <a:avLst/>
          </a:prstGeom>
        </p:spPr>
      </p:pic>
    </p:spTree>
    <p:extLst>
      <p:ext uri="{BB962C8B-B14F-4D97-AF65-F5344CB8AC3E}">
        <p14:creationId xmlns:p14="http://schemas.microsoft.com/office/powerpoint/2010/main" val="294101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bs-Latn-BA"/>
              <a:t>Fokus na tržište/business oriented</a:t>
            </a:r>
          </a:p>
        </p:txBody>
      </p:sp>
      <p:sp>
        <p:nvSpPr>
          <p:cNvPr id="4" name="Oval 3">
            <a:hlinkClick r:id="rId2" action="ppaction://hlinksldjump"/>
          </p:cNvPr>
          <p:cNvSpPr/>
          <p:nvPr/>
        </p:nvSpPr>
        <p:spPr>
          <a:xfrm>
            <a:off x="1918335" y="1268730"/>
            <a:ext cx="1165860" cy="11915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s-Latn-BA" sz="3000" b="1"/>
              <a:t>2</a:t>
            </a:r>
          </a:p>
        </p:txBody>
      </p:sp>
      <p:sp>
        <p:nvSpPr>
          <p:cNvPr id="5" name="Rectangle 4"/>
          <p:cNvSpPr/>
          <p:nvPr/>
        </p:nvSpPr>
        <p:spPr>
          <a:xfrm>
            <a:off x="1626871" y="2494598"/>
            <a:ext cx="2031683" cy="3326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s-Latn-BA" sz="1350"/>
              <a:t>Raznovrsne poslovne aktivnosti: male farme, velike agrobiznis farme, razne inicijative „od stola do trpeze“, ugostiteljstvo, posebne proizvodnje, zajedničke bašte, različiti inovativni biznisi u smislu distribucije i pripreme hrane.</a:t>
            </a:r>
          </a:p>
        </p:txBody>
      </p:sp>
      <p:pic>
        <p:nvPicPr>
          <p:cNvPr id="6" name="Picture 5"/>
          <p:cNvPicPr>
            <a:picLocks noChangeAspect="1"/>
          </p:cNvPicPr>
          <p:nvPr/>
        </p:nvPicPr>
        <p:blipFill rotWithShape="1">
          <a:blip r:embed="rId3"/>
          <a:srcRect l="13242" t="8958" r="13633" b="6041"/>
          <a:stretch/>
        </p:blipFill>
        <p:spPr>
          <a:xfrm>
            <a:off x="3774148" y="2768918"/>
            <a:ext cx="4457700" cy="2914651"/>
          </a:xfrm>
          <a:prstGeom prst="rect">
            <a:avLst/>
          </a:prstGeom>
        </p:spPr>
      </p:pic>
      <p:pic>
        <p:nvPicPr>
          <p:cNvPr id="7" name="Picture 6"/>
          <p:cNvPicPr>
            <a:picLocks noChangeAspect="1"/>
          </p:cNvPicPr>
          <p:nvPr/>
        </p:nvPicPr>
        <p:blipFill rotWithShape="1">
          <a:blip r:embed="rId4"/>
          <a:srcRect l="13242" t="17708" r="25000" b="8958"/>
          <a:stretch/>
        </p:blipFill>
        <p:spPr>
          <a:xfrm>
            <a:off x="6903244" y="3486150"/>
            <a:ext cx="3764757" cy="2514600"/>
          </a:xfrm>
          <a:prstGeom prst="rect">
            <a:avLst/>
          </a:prstGeom>
        </p:spPr>
      </p:pic>
      <p:pic>
        <p:nvPicPr>
          <p:cNvPr id="8" name="Picture 7"/>
          <p:cNvPicPr>
            <a:picLocks noChangeAspect="1"/>
          </p:cNvPicPr>
          <p:nvPr/>
        </p:nvPicPr>
        <p:blipFill rotWithShape="1">
          <a:blip r:embed="rId5"/>
          <a:srcRect l="12304" t="23263" r="12402" b="26563"/>
          <a:stretch/>
        </p:blipFill>
        <p:spPr>
          <a:xfrm>
            <a:off x="5160170" y="2756059"/>
            <a:ext cx="5507831" cy="2064544"/>
          </a:xfrm>
          <a:prstGeom prst="rect">
            <a:avLst/>
          </a:prstGeom>
        </p:spPr>
      </p:pic>
      <p:pic>
        <p:nvPicPr>
          <p:cNvPr id="2" name="Picture 1"/>
          <p:cNvPicPr>
            <a:picLocks noChangeAspect="1"/>
          </p:cNvPicPr>
          <p:nvPr/>
        </p:nvPicPr>
        <p:blipFill>
          <a:blip r:embed="rId6"/>
          <a:stretch>
            <a:fillRect/>
          </a:stretch>
        </p:blipFill>
        <p:spPr>
          <a:xfrm>
            <a:off x="4613034" y="2494598"/>
            <a:ext cx="2721769" cy="3207544"/>
          </a:xfrm>
          <a:prstGeom prst="rect">
            <a:avLst/>
          </a:prstGeom>
        </p:spPr>
      </p:pic>
      <p:pic>
        <p:nvPicPr>
          <p:cNvPr id="10" name="Picture 9"/>
          <p:cNvPicPr>
            <a:picLocks noChangeAspect="1"/>
          </p:cNvPicPr>
          <p:nvPr/>
        </p:nvPicPr>
        <p:blipFill>
          <a:blip r:embed="rId7"/>
          <a:stretch>
            <a:fillRect/>
          </a:stretch>
        </p:blipFill>
        <p:spPr>
          <a:xfrm>
            <a:off x="5621703" y="2884872"/>
            <a:ext cx="4986338" cy="3014663"/>
          </a:xfrm>
          <a:prstGeom prst="rect">
            <a:avLst/>
          </a:prstGeom>
        </p:spPr>
      </p:pic>
      <p:sp>
        <p:nvSpPr>
          <p:cNvPr id="12" name="Rectangle 11"/>
          <p:cNvSpPr/>
          <p:nvPr/>
        </p:nvSpPr>
        <p:spPr>
          <a:xfrm>
            <a:off x="6096000" y="2469015"/>
            <a:ext cx="4572000" cy="3554819"/>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bs-Latn-BA" sz="900" dirty="0"/>
              <a:t>Svojim novim prototipom eko-bašte “Globe/Hedron”, dizajner Antonio Scarponi je otišao i korak dalje. On je u okviru svoje nove bašte uključio i prostor za uzgajanje riba. Njegova nova rešenja bazirana su na osnovu projekata i rešenja grupacije urbanih uzgajivača hrane u Cirihu.</a:t>
            </a:r>
          </a:p>
          <a:p>
            <a:r>
              <a:rPr lang="bs-Latn-BA" sz="900" dirty="0"/>
              <a:t>Prototip Globe/Hedron “je staklena bašta dizajnirana za organsko uzgajanje ribe i povrća na vrhu generičkih ravnih krovova. Dizajn je optimizovan na bazi savremenih poljoprivrednih metoda i tehnika za uzgoj ribe gde: voda ishranjuje biljke, a biljke čiste vodu ribama”.</a:t>
            </a:r>
          </a:p>
          <a:p>
            <a:r>
              <a:rPr lang="bs-Latn-BA" sz="900" dirty="0"/>
              <a:t>Korišćenjem ove poljoprivredne tehnike prototip Globus/Hedron je optimizovan da u periodu od četiri godihe obezbedi ishranu za četiri porodice. Ovim projektom moguće je obezbediti 100 kg ribe i 400 kg povrća, od brokolija i blitve preko zime, do paradajza i plavog patlidžana u letnjim mesecima.</a:t>
            </a:r>
          </a:p>
          <a:p>
            <a:pPr algn="just"/>
            <a:r>
              <a:rPr lang="bs-Latn-BA" sz="900" dirty="0">
                <a:solidFill>
                  <a:srgbClr val="333333"/>
                </a:solidFill>
                <a:latin typeface="Arial" panose="020B0604020202020204" pitchFamily="34" charset="0"/>
              </a:rPr>
              <a:t>Prema Scarponiju geodetski dizajn kupe omogućava da veliki i težak akvarijum ima stabilnost na čvrstom okviru staklenika tako da “vodena farma može biti postavljena na više krovova bez strukturnog dodatnog prilagođavanja zgrade.”</a:t>
            </a:r>
          </a:p>
          <a:p>
            <a:pPr algn="just"/>
            <a:r>
              <a:rPr lang="bs-Latn-BA" sz="900" dirty="0">
                <a:solidFill>
                  <a:srgbClr val="333333"/>
                </a:solidFill>
                <a:latin typeface="Arial" panose="020B0604020202020204" pitchFamily="34" charset="0"/>
              </a:rPr>
              <a:t>Korišćenje kupole može biti višenamensko. Kupola može biti opremljena i solarnim panelima i rashladnim turbinama koje bi generisale energiju, a osnovna struktura se može prilagoditi efektu staklene ploče ili izolacionih panela tako da odgovara različitim okruženjima i vremenskim uslovima.</a:t>
            </a:r>
          </a:p>
          <a:p>
            <a:pPr algn="just"/>
            <a:r>
              <a:rPr lang="bs-Latn-BA" sz="900" dirty="0">
                <a:solidFill>
                  <a:srgbClr val="333333"/>
                </a:solidFill>
                <a:latin typeface="Arial" panose="020B0604020202020204" pitchFamily="34" charset="0"/>
              </a:rPr>
              <a:t>Unutrašnjost može biti konstruisana na različite načine u zavisnosti od cene, ekoloških potreba i adekvatne izolacije. Cela kupola može da se raspakuje i pakuje radi lakšeg transporta i postavljanja.</a:t>
            </a:r>
          </a:p>
          <a:p>
            <a:pPr algn="just"/>
            <a:r>
              <a:rPr lang="bs-Latn-BA" sz="900" dirty="0">
                <a:solidFill>
                  <a:srgbClr val="333333"/>
                </a:solidFill>
                <a:latin typeface="Arial" panose="020B0604020202020204" pitchFamily="34" charset="0"/>
              </a:rPr>
              <a:t>Prilikom projektovanja bašte Scarponi je uzeo sve u obzir, pa i energiju koja je potrebna za funkcionisanje bašte.</a:t>
            </a:r>
          </a:p>
          <a:p>
            <a:pPr algn="just"/>
            <a:r>
              <a:rPr lang="bs-Latn-BA" sz="900" dirty="0">
                <a:solidFill>
                  <a:srgbClr val="333333"/>
                </a:solidFill>
                <a:latin typeface="Arial" panose="020B0604020202020204" pitchFamily="34" charset="0"/>
              </a:rPr>
              <a:t>Poslednji testovi bi trebali da daju odgovor da li će solarni paneli postavljeni na kupoli biti dovoljni za energetsku održivost, kako bi troškovi održivosti bašte bili svedeni na minimu.</a:t>
            </a:r>
          </a:p>
        </p:txBody>
      </p:sp>
    </p:spTree>
    <p:extLst>
      <p:ext uri="{BB962C8B-B14F-4D97-AF65-F5344CB8AC3E}">
        <p14:creationId xmlns:p14="http://schemas.microsoft.com/office/powerpoint/2010/main" val="264169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250"/>
                                        <p:tgtEl>
                                          <p:spTgt spid="6"/>
                                        </p:tgtEl>
                                      </p:cBhvr>
                                    </p:animEffect>
                                    <p:set>
                                      <p:cBhvr>
                                        <p:cTn id="24" dur="1" fill="hold">
                                          <p:stCondLst>
                                            <p:cond delay="24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250"/>
                                        <p:tgtEl>
                                          <p:spTgt spid="7"/>
                                        </p:tgtEl>
                                      </p:cBhvr>
                                    </p:animEffect>
                                    <p:set>
                                      <p:cBhvr>
                                        <p:cTn id="29" dur="1" fill="hold">
                                          <p:stCondLst>
                                            <p:cond delay="24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nodeType="clickEffect">
                                  <p:stCondLst>
                                    <p:cond delay="0"/>
                                  </p:stCondLst>
                                  <p:childTnLst>
                                    <p:animEffect transition="out" filter="dissolv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bs-Latn-BA"/>
              <a:t>Fokus na usluge zajednici/zelena infrastruktura/podrška/razvoj</a:t>
            </a:r>
          </a:p>
        </p:txBody>
      </p:sp>
      <p:sp>
        <p:nvSpPr>
          <p:cNvPr id="4" name="Oval 3"/>
          <p:cNvSpPr/>
          <p:nvPr/>
        </p:nvSpPr>
        <p:spPr>
          <a:xfrm>
            <a:off x="1918335" y="1268730"/>
            <a:ext cx="1165860" cy="11915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s-Latn-BA" sz="3000" b="1"/>
              <a:t>3</a:t>
            </a:r>
          </a:p>
        </p:txBody>
      </p:sp>
      <p:pic>
        <p:nvPicPr>
          <p:cNvPr id="5" name="Picture 4"/>
          <p:cNvPicPr>
            <a:picLocks noChangeAspect="1"/>
          </p:cNvPicPr>
          <p:nvPr/>
        </p:nvPicPr>
        <p:blipFill>
          <a:blip r:embed="rId2"/>
          <a:stretch>
            <a:fillRect/>
          </a:stretch>
        </p:blipFill>
        <p:spPr>
          <a:xfrm>
            <a:off x="4366260" y="2571750"/>
            <a:ext cx="6096000" cy="3429000"/>
          </a:xfrm>
          <a:prstGeom prst="rect">
            <a:avLst/>
          </a:prstGeom>
        </p:spPr>
      </p:pic>
      <p:pic>
        <p:nvPicPr>
          <p:cNvPr id="6" name="Picture 5"/>
          <p:cNvPicPr>
            <a:picLocks noChangeAspect="1"/>
          </p:cNvPicPr>
          <p:nvPr/>
        </p:nvPicPr>
        <p:blipFill>
          <a:blip r:embed="rId3"/>
          <a:stretch>
            <a:fillRect/>
          </a:stretch>
        </p:blipFill>
        <p:spPr>
          <a:xfrm>
            <a:off x="1524001" y="2628900"/>
            <a:ext cx="6336506" cy="3371850"/>
          </a:xfrm>
          <a:prstGeom prst="rect">
            <a:avLst/>
          </a:prstGeom>
        </p:spPr>
      </p:pic>
      <p:pic>
        <p:nvPicPr>
          <p:cNvPr id="7" name="Picture 6"/>
          <p:cNvPicPr>
            <a:picLocks noChangeAspect="1"/>
          </p:cNvPicPr>
          <p:nvPr/>
        </p:nvPicPr>
        <p:blipFill>
          <a:blip r:embed="rId4"/>
          <a:stretch>
            <a:fillRect/>
          </a:stretch>
        </p:blipFill>
        <p:spPr>
          <a:xfrm>
            <a:off x="6188870" y="2657476"/>
            <a:ext cx="4479131" cy="3343275"/>
          </a:xfrm>
          <a:prstGeom prst="rect">
            <a:avLst/>
          </a:prstGeom>
        </p:spPr>
      </p:pic>
      <p:pic>
        <p:nvPicPr>
          <p:cNvPr id="8" name="Picture 7"/>
          <p:cNvPicPr>
            <a:picLocks noChangeAspect="1"/>
          </p:cNvPicPr>
          <p:nvPr/>
        </p:nvPicPr>
        <p:blipFill>
          <a:blip r:embed="rId5"/>
          <a:stretch>
            <a:fillRect/>
          </a:stretch>
        </p:blipFill>
        <p:spPr>
          <a:xfrm>
            <a:off x="5224462" y="2272009"/>
            <a:ext cx="5443538" cy="3714750"/>
          </a:xfrm>
          <a:prstGeom prst="rect">
            <a:avLst/>
          </a:prstGeom>
        </p:spPr>
      </p:pic>
      <p:pic>
        <p:nvPicPr>
          <p:cNvPr id="9" name="Picture 8"/>
          <p:cNvPicPr>
            <a:picLocks noChangeAspect="1"/>
          </p:cNvPicPr>
          <p:nvPr/>
        </p:nvPicPr>
        <p:blipFill>
          <a:blip r:embed="rId6"/>
          <a:stretch>
            <a:fillRect/>
          </a:stretch>
        </p:blipFill>
        <p:spPr>
          <a:xfrm>
            <a:off x="1524000" y="2508842"/>
            <a:ext cx="4800600" cy="3491909"/>
          </a:xfrm>
          <a:prstGeom prst="rect">
            <a:avLst/>
          </a:prstGeom>
        </p:spPr>
      </p:pic>
      <p:pic>
        <p:nvPicPr>
          <p:cNvPr id="10" name="Picture 9"/>
          <p:cNvPicPr>
            <a:picLocks noChangeAspect="1"/>
          </p:cNvPicPr>
          <p:nvPr/>
        </p:nvPicPr>
        <p:blipFill>
          <a:blip r:embed="rId7"/>
          <a:stretch>
            <a:fillRect/>
          </a:stretch>
        </p:blipFill>
        <p:spPr>
          <a:xfrm>
            <a:off x="2970861" y="2473406"/>
            <a:ext cx="7549265" cy="3527345"/>
          </a:xfrm>
          <a:prstGeom prst="rect">
            <a:avLst/>
          </a:prstGeom>
        </p:spPr>
      </p:pic>
      <p:pic>
        <p:nvPicPr>
          <p:cNvPr id="11" name="Picture 10"/>
          <p:cNvPicPr>
            <a:picLocks noChangeAspect="1"/>
          </p:cNvPicPr>
          <p:nvPr/>
        </p:nvPicPr>
        <p:blipFill>
          <a:blip r:embed="rId8"/>
          <a:stretch>
            <a:fillRect/>
          </a:stretch>
        </p:blipFill>
        <p:spPr>
          <a:xfrm>
            <a:off x="5454926" y="3925646"/>
            <a:ext cx="5213074" cy="2932354"/>
          </a:xfrm>
          <a:prstGeom prst="rect">
            <a:avLst/>
          </a:prstGeom>
        </p:spPr>
      </p:pic>
      <p:pic>
        <p:nvPicPr>
          <p:cNvPr id="2" name="Picture 1"/>
          <p:cNvPicPr>
            <a:picLocks noChangeAspect="1"/>
          </p:cNvPicPr>
          <p:nvPr/>
        </p:nvPicPr>
        <p:blipFill>
          <a:blip r:embed="rId9"/>
          <a:stretch>
            <a:fillRect/>
          </a:stretch>
        </p:blipFill>
        <p:spPr>
          <a:xfrm>
            <a:off x="1524000" y="2957512"/>
            <a:ext cx="4007644" cy="3900488"/>
          </a:xfrm>
          <a:prstGeom prst="rect">
            <a:avLst/>
          </a:prstGeom>
        </p:spPr>
      </p:pic>
    </p:spTree>
    <p:extLst>
      <p:ext uri="{BB962C8B-B14F-4D97-AF65-F5344CB8AC3E}">
        <p14:creationId xmlns:p14="http://schemas.microsoft.com/office/powerpoint/2010/main" val="7019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nodeType="clickEffect">
                                  <p:stCondLst>
                                    <p:cond delay="0"/>
                                  </p:stCondLst>
                                  <p:childTnLst>
                                    <p:animEffect transition="out" filter="dissolv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8" presetClass="exit" presetSubtype="32" fill="hold" nodeType="clickEffect">
                                  <p:stCondLst>
                                    <p:cond delay="0"/>
                                  </p:stCondLst>
                                  <p:childTnLst>
                                    <p:animEffect transition="out" filter="diamond(out)">
                                      <p:cBhvr>
                                        <p:cTn id="57" dur="2000"/>
                                        <p:tgtEl>
                                          <p:spTgt spid="10"/>
                                        </p:tgtEl>
                                      </p:cBhvr>
                                    </p:animEffect>
                                    <p:set>
                                      <p:cBhvr>
                                        <p:cTn id="58" dur="1" fill="hold">
                                          <p:stCondLst>
                                            <p:cond delay="19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a:t>TIPOVI URBANE POLJOPRIVREDE (UA)</a:t>
            </a:r>
          </a:p>
        </p:txBody>
      </p:sp>
      <p:sp>
        <p:nvSpPr>
          <p:cNvPr id="3" name="Rectangle 2"/>
          <p:cNvSpPr/>
          <p:nvPr/>
        </p:nvSpPr>
        <p:spPr>
          <a:xfrm>
            <a:off x="1576181" y="2474845"/>
            <a:ext cx="1677228" cy="3391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s-Latn-BA" sz="1350"/>
              <a:t>Poslovne aktivnosti urbane poljoprivrede (UA) mogu biti grupisane na različiti način, odnosno po različitim osnovama možemo definisati tipove UA. Tako UA poslovne aktivnosti možemo grupisati po veličini, po blizini urbanog centra, po poslovnim aktivnostima unutar lanca vrijednosti, po inovativnosti i slično.</a:t>
            </a:r>
          </a:p>
        </p:txBody>
      </p:sp>
      <p:sp>
        <p:nvSpPr>
          <p:cNvPr id="4" name="Rectangle 3"/>
          <p:cNvSpPr/>
          <p:nvPr/>
        </p:nvSpPr>
        <p:spPr>
          <a:xfrm rot="16200000">
            <a:off x="2097985" y="4070076"/>
            <a:ext cx="3138280" cy="27581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s-Latn-BA" sz="1350" b="1"/>
              <a:t>TIPOVI URBANE POLJOPRIVREDE</a:t>
            </a:r>
          </a:p>
        </p:txBody>
      </p:sp>
      <p:sp>
        <p:nvSpPr>
          <p:cNvPr id="5" name="Oval 4"/>
          <p:cNvSpPr/>
          <p:nvPr/>
        </p:nvSpPr>
        <p:spPr>
          <a:xfrm>
            <a:off x="4110659" y="2646294"/>
            <a:ext cx="447261" cy="43980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s-Latn-BA" sz="1350"/>
              <a:t>1</a:t>
            </a:r>
          </a:p>
        </p:txBody>
      </p:sp>
      <p:sp>
        <p:nvSpPr>
          <p:cNvPr id="6" name="Oval 5"/>
          <p:cNvSpPr/>
          <p:nvPr/>
        </p:nvSpPr>
        <p:spPr>
          <a:xfrm>
            <a:off x="4110659" y="3990561"/>
            <a:ext cx="447261" cy="43980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s-Latn-BA" sz="1350"/>
              <a:t>2</a:t>
            </a:r>
          </a:p>
        </p:txBody>
      </p:sp>
      <p:sp>
        <p:nvSpPr>
          <p:cNvPr id="7" name="Oval 6"/>
          <p:cNvSpPr/>
          <p:nvPr/>
        </p:nvSpPr>
        <p:spPr>
          <a:xfrm>
            <a:off x="4110659" y="5300042"/>
            <a:ext cx="447261" cy="43980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s-Latn-BA" sz="1350"/>
              <a:t>3</a:t>
            </a:r>
          </a:p>
        </p:txBody>
      </p:sp>
      <p:sp>
        <p:nvSpPr>
          <p:cNvPr id="8" name="Rectangle 7"/>
          <p:cNvSpPr/>
          <p:nvPr/>
        </p:nvSpPr>
        <p:spPr>
          <a:xfrm>
            <a:off x="4724400" y="2743200"/>
            <a:ext cx="3227733" cy="3429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s-Latn-BA" sz="1350"/>
              <a:t>Fokus na vlastite potrebe/selfconsumption</a:t>
            </a:r>
          </a:p>
        </p:txBody>
      </p:sp>
      <p:sp>
        <p:nvSpPr>
          <p:cNvPr id="9" name="Rectangle 8"/>
          <p:cNvSpPr/>
          <p:nvPr/>
        </p:nvSpPr>
        <p:spPr>
          <a:xfrm>
            <a:off x="4724400" y="4087467"/>
            <a:ext cx="3227733" cy="3429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s-Latn-BA" sz="1350"/>
              <a:t>Fokus na tržište/business oriented</a:t>
            </a:r>
          </a:p>
        </p:txBody>
      </p:sp>
      <p:sp>
        <p:nvSpPr>
          <p:cNvPr id="10" name="Rectangle 9"/>
          <p:cNvSpPr/>
          <p:nvPr/>
        </p:nvSpPr>
        <p:spPr>
          <a:xfrm>
            <a:off x="4724400" y="5396948"/>
            <a:ext cx="3227733" cy="3429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s-Latn-BA" sz="1350"/>
              <a:t>Fokus na usluge zajednici/socialy oriented</a:t>
            </a:r>
          </a:p>
        </p:txBody>
      </p:sp>
      <p:pic>
        <p:nvPicPr>
          <p:cNvPr id="11" name="Picture 10"/>
          <p:cNvPicPr>
            <a:picLocks noChangeAspect="1"/>
          </p:cNvPicPr>
          <p:nvPr/>
        </p:nvPicPr>
        <p:blipFill>
          <a:blip r:embed="rId2"/>
          <a:stretch>
            <a:fillRect/>
          </a:stretch>
        </p:blipFill>
        <p:spPr>
          <a:xfrm>
            <a:off x="3157592" y="1035886"/>
            <a:ext cx="7510409" cy="4964864"/>
          </a:xfrm>
          <a:prstGeom prst="rect">
            <a:avLst/>
          </a:prstGeom>
        </p:spPr>
      </p:pic>
      <p:pic>
        <p:nvPicPr>
          <p:cNvPr id="12" name="Picture 11"/>
          <p:cNvPicPr>
            <a:picLocks noChangeAspect="1"/>
          </p:cNvPicPr>
          <p:nvPr/>
        </p:nvPicPr>
        <p:blipFill>
          <a:blip r:embed="rId3"/>
          <a:stretch>
            <a:fillRect/>
          </a:stretch>
        </p:blipFill>
        <p:spPr>
          <a:xfrm>
            <a:off x="1524000" y="3141966"/>
            <a:ext cx="4077084" cy="2858784"/>
          </a:xfrm>
          <a:prstGeom prst="rect">
            <a:avLst/>
          </a:prstGeom>
        </p:spPr>
      </p:pic>
    </p:spTree>
    <p:extLst>
      <p:ext uri="{BB962C8B-B14F-4D97-AF65-F5344CB8AC3E}">
        <p14:creationId xmlns:p14="http://schemas.microsoft.com/office/powerpoint/2010/main" val="404853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40000" lnSpcReduction="20000"/>
          </a:bodyPr>
          <a:lstStyle/>
          <a:p>
            <a:r>
              <a:rPr lang="tr-TR" b="1" dirty="0"/>
              <a:t>Metode izvođenja nastave</a:t>
            </a:r>
            <a:r>
              <a:rPr lang="hr-HR" b="1" dirty="0"/>
              <a:t>:</a:t>
            </a:r>
            <a:r>
              <a:rPr lang="hr-HR" dirty="0"/>
              <a:t> </a:t>
            </a:r>
            <a:endParaRPr lang="en-US" dirty="0"/>
          </a:p>
          <a:p>
            <a:r>
              <a:rPr lang="de-DE" dirty="0"/>
              <a:t>Predavanje, praktične vježbe i terenski rad</a:t>
            </a:r>
            <a:endParaRPr lang="en-US" dirty="0"/>
          </a:p>
          <a:p>
            <a:r>
              <a:rPr lang="tr-TR" b="1" dirty="0"/>
              <a:t>Metode provjere znanja sa strukturom ocjene</a:t>
            </a:r>
            <a:r>
              <a:rPr lang="hr-HR" b="1" dirty="0"/>
              <a:t>:</a:t>
            </a:r>
            <a:r>
              <a:rPr lang="hr-HR" dirty="0"/>
              <a:t> </a:t>
            </a:r>
            <a:endParaRPr lang="en-US" dirty="0"/>
          </a:p>
          <a:p>
            <a:r>
              <a:rPr lang="en-US" dirty="0" err="1"/>
              <a:t>Prisustvo</a:t>
            </a:r>
            <a:r>
              <a:rPr lang="en-US" dirty="0"/>
              <a:t> </a:t>
            </a:r>
            <a:r>
              <a:rPr lang="en-US" dirty="0" err="1"/>
              <a:t>i</a:t>
            </a:r>
            <a:r>
              <a:rPr lang="en-US" dirty="0"/>
              <a:t> </a:t>
            </a:r>
            <a:r>
              <a:rPr lang="en-US" dirty="0" err="1"/>
              <a:t>aktivnost</a:t>
            </a:r>
            <a:r>
              <a:rPr lang="en-US" dirty="0"/>
              <a:t> </a:t>
            </a:r>
            <a:r>
              <a:rPr lang="en-US" dirty="0" err="1"/>
              <a:t>na</a:t>
            </a:r>
            <a:r>
              <a:rPr lang="en-US" dirty="0"/>
              <a:t>  </a:t>
            </a:r>
            <a:r>
              <a:rPr lang="en-US" dirty="0" err="1"/>
              <a:t>nastavi</a:t>
            </a:r>
            <a:r>
              <a:rPr lang="en-US" dirty="0"/>
              <a:t> </a:t>
            </a:r>
            <a:r>
              <a:rPr lang="en-US" dirty="0" err="1"/>
              <a:t>i</a:t>
            </a:r>
            <a:r>
              <a:rPr lang="en-US" dirty="0"/>
              <a:t> vježbama:10</a:t>
            </a:r>
          </a:p>
          <a:p>
            <a:r>
              <a:rPr lang="en-US" dirty="0" err="1"/>
              <a:t>Kolokvi</a:t>
            </a:r>
            <a:r>
              <a:rPr lang="en-US" dirty="0"/>
              <a:t>: 20</a:t>
            </a:r>
          </a:p>
          <a:p>
            <a:r>
              <a:rPr lang="en-US" dirty="0" err="1"/>
              <a:t>Pisani</a:t>
            </a:r>
            <a:r>
              <a:rPr lang="en-US" dirty="0"/>
              <a:t> rad: 20</a:t>
            </a:r>
          </a:p>
          <a:p>
            <a:r>
              <a:rPr lang="en-US" dirty="0" err="1"/>
              <a:t>Završni</a:t>
            </a:r>
            <a:r>
              <a:rPr lang="en-US" dirty="0"/>
              <a:t> </a:t>
            </a:r>
            <a:r>
              <a:rPr lang="en-US" dirty="0" err="1"/>
              <a:t>ispit</a:t>
            </a:r>
            <a:r>
              <a:rPr lang="en-US" dirty="0"/>
              <a:t>: 50</a:t>
            </a:r>
          </a:p>
          <a:p>
            <a:r>
              <a:rPr lang="tr-TR" b="1" dirty="0"/>
              <a:t>Literatura:</a:t>
            </a:r>
            <a:r>
              <a:rPr lang="tr-TR" dirty="0"/>
              <a:t> </a:t>
            </a:r>
            <a:endParaRPr lang="en-US" dirty="0"/>
          </a:p>
          <a:p>
            <a:r>
              <a:rPr lang="en-US" dirty="0"/>
              <a:t>Ivica Kisić (2018): </a:t>
            </a:r>
            <a:r>
              <a:rPr lang="en-US" dirty="0" err="1"/>
              <a:t>Gradska</a:t>
            </a:r>
            <a:r>
              <a:rPr lang="en-US" dirty="0"/>
              <a:t> </a:t>
            </a:r>
            <a:r>
              <a:rPr lang="en-US" dirty="0" err="1"/>
              <a:t>poljoprivreda</a:t>
            </a:r>
            <a:r>
              <a:rPr lang="en-US" dirty="0"/>
              <a:t>. </a:t>
            </a:r>
            <a:r>
              <a:rPr lang="en-US" dirty="0" err="1"/>
              <a:t>Agronomski</a:t>
            </a:r>
            <a:r>
              <a:rPr lang="en-US" dirty="0"/>
              <a:t> </a:t>
            </a:r>
            <a:r>
              <a:rPr lang="en-US" dirty="0" err="1"/>
              <a:t>fakultet</a:t>
            </a:r>
            <a:r>
              <a:rPr lang="en-US" dirty="0"/>
              <a:t> </a:t>
            </a:r>
            <a:r>
              <a:rPr lang="en-US" dirty="0" err="1"/>
              <a:t>Sveučilišta</a:t>
            </a:r>
            <a:r>
              <a:rPr lang="en-US" dirty="0"/>
              <a:t> u </a:t>
            </a:r>
            <a:r>
              <a:rPr lang="en-US" dirty="0" err="1"/>
              <a:t>Zagrebu</a:t>
            </a:r>
            <a:r>
              <a:rPr lang="en-US" dirty="0"/>
              <a:t>.</a:t>
            </a:r>
          </a:p>
          <a:p>
            <a:r>
              <a:rPr lang="de-DE" dirty="0"/>
              <a:t>Obavezna: </a:t>
            </a:r>
            <a:r>
              <a:rPr lang="bs-Latn-BA" dirty="0"/>
              <a:t>Erasmus +, UrbanGreenTrain, </a:t>
            </a:r>
            <a:r>
              <a:rPr lang="bs-Latn-BA" dirty="0">
                <a:hlinkClick r:id="rId2"/>
              </a:rPr>
              <a:t>http://www.urbangreentrain.eu/upimg/pdf/Module_1_final_version-compressed.pdf</a:t>
            </a:r>
            <a:endParaRPr lang="en-US" dirty="0"/>
          </a:p>
          <a:p>
            <a:r>
              <a:rPr lang="en-US" dirty="0">
                <a:hlinkClick r:id="rId3"/>
              </a:rPr>
              <a:t>https://www.urbangreentrain.mammutfilm.it/upimg/pdf/Module_2_final_version.pdf</a:t>
            </a:r>
            <a:endParaRPr lang="en-US" dirty="0"/>
          </a:p>
          <a:p>
            <a:r>
              <a:rPr lang="de-DE" dirty="0"/>
              <a:t>Dopunska: Katrin Bohn, Kristian Ritzmann (2015). </a:t>
            </a:r>
            <a:r>
              <a:rPr lang="en-US" dirty="0"/>
              <a:t>Playing/Field Urban Agriculture: Ecological education and practice-based design. </a:t>
            </a:r>
            <a:r>
              <a:rPr lang="en-US" dirty="0" err="1"/>
              <a:t>Technischen</a:t>
            </a:r>
            <a:r>
              <a:rPr lang="en-US" dirty="0"/>
              <a:t> </a:t>
            </a:r>
            <a:r>
              <a:rPr lang="en-US" dirty="0" err="1"/>
              <a:t>Universität</a:t>
            </a:r>
            <a:r>
              <a:rPr lang="en-US" dirty="0"/>
              <a:t> Berlin.</a:t>
            </a:r>
          </a:p>
          <a:p>
            <a:r>
              <a:rPr lang="en-US" b="1" dirty="0" err="1"/>
              <a:t>Struktura</a:t>
            </a:r>
            <a:r>
              <a:rPr lang="en-US" b="1" dirty="0"/>
              <a:t> </a:t>
            </a:r>
            <a:r>
              <a:rPr lang="en-US" b="1" dirty="0" err="1"/>
              <a:t>bodova</a:t>
            </a:r>
            <a:r>
              <a:rPr lang="en-US" b="1" dirty="0"/>
              <a:t> </a:t>
            </a:r>
            <a:r>
              <a:rPr lang="en-US" b="1" dirty="0" err="1"/>
              <a:t>i</a:t>
            </a:r>
            <a:r>
              <a:rPr lang="en-US" b="1" dirty="0"/>
              <a:t> </a:t>
            </a:r>
            <a:r>
              <a:rPr lang="en-US" b="1" dirty="0" err="1"/>
              <a:t>bodovni</a:t>
            </a:r>
            <a:r>
              <a:rPr lang="en-US" b="1" dirty="0"/>
              <a:t> </a:t>
            </a:r>
            <a:r>
              <a:rPr lang="en-US" b="1" dirty="0" err="1"/>
              <a:t>kriterij</a:t>
            </a:r>
            <a:r>
              <a:rPr lang="en-US" b="1" dirty="0"/>
              <a:t> za </a:t>
            </a:r>
            <a:r>
              <a:rPr lang="en-US" b="1" dirty="0" err="1"/>
              <a:t>svaki</a:t>
            </a:r>
            <a:r>
              <a:rPr lang="en-US" b="1" dirty="0"/>
              <a:t> </a:t>
            </a:r>
            <a:r>
              <a:rPr lang="en-US" b="1" dirty="0" err="1"/>
              <a:t>nastavni</a:t>
            </a:r>
            <a:r>
              <a:rPr lang="en-US" b="1" dirty="0"/>
              <a:t> </a:t>
            </a:r>
            <a:r>
              <a:rPr lang="en-US" b="1" dirty="0" err="1"/>
              <a:t>predmet</a:t>
            </a:r>
            <a:r>
              <a:rPr lang="en-US" b="1" dirty="0"/>
              <a:t> </a:t>
            </a:r>
            <a:r>
              <a:rPr lang="en-US" b="1" dirty="0" err="1"/>
              <a:t>utvrduje</a:t>
            </a:r>
            <a:r>
              <a:rPr lang="en-US" b="1" dirty="0"/>
              <a:t> </a:t>
            </a:r>
            <a:r>
              <a:rPr lang="en-US" b="1" dirty="0" err="1"/>
              <a:t>vijece</a:t>
            </a:r>
            <a:r>
              <a:rPr lang="en-US" b="1" dirty="0"/>
              <a:t> </a:t>
            </a:r>
            <a:r>
              <a:rPr lang="en-US" b="1" dirty="0" err="1"/>
              <a:t>organizacione</a:t>
            </a:r>
            <a:r>
              <a:rPr lang="en-US" b="1" dirty="0"/>
              <a:t> </a:t>
            </a:r>
            <a:r>
              <a:rPr lang="en-US" b="1" dirty="0" err="1"/>
              <a:t>jedinice</a:t>
            </a:r>
            <a:r>
              <a:rPr lang="en-US" b="1" dirty="0"/>
              <a:t> </a:t>
            </a:r>
            <a:r>
              <a:rPr lang="en-US" b="1" dirty="0" err="1"/>
              <a:t>prije</a:t>
            </a:r>
            <a:r>
              <a:rPr lang="en-US" b="1" dirty="0"/>
              <a:t> </a:t>
            </a:r>
            <a:r>
              <a:rPr lang="en-US" b="1" dirty="0" err="1"/>
              <a:t>pocetka</a:t>
            </a:r>
            <a:r>
              <a:rPr lang="en-US" b="1" dirty="0"/>
              <a:t> </a:t>
            </a:r>
            <a:r>
              <a:rPr lang="en-US" b="1" dirty="0" err="1"/>
              <a:t>studijske</a:t>
            </a:r>
            <a:r>
              <a:rPr lang="en-US" b="1" dirty="0"/>
              <a:t> </a:t>
            </a:r>
            <a:r>
              <a:rPr lang="en-US" b="1" dirty="0" err="1"/>
              <a:t>godine</a:t>
            </a:r>
            <a:r>
              <a:rPr lang="en-US" b="1" dirty="0"/>
              <a:t> u </a:t>
            </a:r>
            <a:r>
              <a:rPr lang="en-US" b="1" dirty="0" err="1"/>
              <a:t>kojoj</a:t>
            </a:r>
            <a:r>
              <a:rPr lang="en-US" b="1" dirty="0"/>
              <a:t> se </a:t>
            </a:r>
            <a:r>
              <a:rPr lang="en-US" b="1" dirty="0" err="1"/>
              <a:t>izvodi</a:t>
            </a:r>
            <a:r>
              <a:rPr lang="en-US" b="1" dirty="0"/>
              <a:t> </a:t>
            </a:r>
            <a:r>
              <a:rPr lang="en-US" b="1" dirty="0" err="1"/>
              <a:t>nastava</a:t>
            </a:r>
            <a:r>
              <a:rPr lang="en-US" b="1" dirty="0"/>
              <a:t> </a:t>
            </a:r>
            <a:r>
              <a:rPr lang="en-US" b="1" dirty="0" err="1"/>
              <a:t>iz</a:t>
            </a:r>
            <a:r>
              <a:rPr lang="en-US" b="1" dirty="0"/>
              <a:t> </a:t>
            </a:r>
            <a:r>
              <a:rPr lang="en-US" b="1" dirty="0" err="1"/>
              <a:t>nastavnog</a:t>
            </a:r>
            <a:r>
              <a:rPr lang="en-US" b="1" dirty="0"/>
              <a:t> </a:t>
            </a:r>
            <a:r>
              <a:rPr lang="en-US" b="1" dirty="0" err="1"/>
              <a:t>predmeta</a:t>
            </a:r>
            <a:r>
              <a:rPr lang="en-US" b="1" dirty="0"/>
              <a:t> u </a:t>
            </a:r>
            <a:r>
              <a:rPr lang="en-US" b="1" dirty="0" err="1"/>
              <a:t>skladu</a:t>
            </a:r>
            <a:r>
              <a:rPr lang="en-US" b="1" dirty="0"/>
              <a:t> </a:t>
            </a:r>
            <a:r>
              <a:rPr lang="en-US" b="1" dirty="0" err="1"/>
              <a:t>sa</a:t>
            </a:r>
            <a:r>
              <a:rPr lang="en-US" b="1" dirty="0"/>
              <a:t> </a:t>
            </a:r>
            <a:r>
              <a:rPr lang="en-US" b="1" dirty="0" err="1"/>
              <a:t>clanom</a:t>
            </a:r>
            <a:r>
              <a:rPr lang="en-US" b="1" dirty="0"/>
              <a:t> 64. st.6 </a:t>
            </a:r>
            <a:r>
              <a:rPr lang="en-US" b="1" dirty="0" err="1"/>
              <a:t>Zakona</a:t>
            </a:r>
            <a:r>
              <a:rPr lang="en-US" b="1" dirty="0"/>
              <a:t> o </a:t>
            </a:r>
            <a:r>
              <a:rPr lang="en-US" b="1" dirty="0" err="1"/>
              <a:t>visokom</a:t>
            </a:r>
            <a:r>
              <a:rPr lang="en-US" b="1" dirty="0"/>
              <a:t> </a:t>
            </a:r>
            <a:r>
              <a:rPr lang="en-US" b="1" dirty="0" err="1"/>
              <a:t>obrazovanju</a:t>
            </a:r>
            <a:r>
              <a:rPr lang="en-US" b="1" dirty="0"/>
              <a:t> </a:t>
            </a:r>
            <a:r>
              <a:rPr lang="en-US" b="1" dirty="0" err="1"/>
              <a:t>Kantona</a:t>
            </a:r>
            <a:r>
              <a:rPr lang="en-US" b="1" dirty="0"/>
              <a:t> Sarajevo</a:t>
            </a:r>
            <a:endParaRPr lang="en-US" dirty="0"/>
          </a:p>
          <a:p>
            <a:r>
              <a:rPr lang="en-US" b="1" dirty="0" err="1"/>
              <a:t>Senat</a:t>
            </a:r>
            <a:r>
              <a:rPr lang="en-US" b="1" dirty="0"/>
              <a:t> </a:t>
            </a:r>
            <a:r>
              <a:rPr lang="en-US" b="1" dirty="0" err="1"/>
              <a:t>visoko</a:t>
            </a:r>
            <a:r>
              <a:rPr lang="bs-Latn-BA" b="1" dirty="0"/>
              <a:t>š</a:t>
            </a:r>
            <a:r>
              <a:rPr lang="en-US" b="1" dirty="0" err="1"/>
              <a:t>kolske</a:t>
            </a:r>
            <a:r>
              <a:rPr lang="en-US" b="1" dirty="0"/>
              <a:t> </a:t>
            </a:r>
            <a:r>
              <a:rPr lang="en-US" b="1" dirty="0" err="1"/>
              <a:t>ustanove</a:t>
            </a:r>
            <a:r>
              <a:rPr lang="en-US" b="1" dirty="0"/>
              <a:t> </a:t>
            </a:r>
            <a:r>
              <a:rPr lang="en-US" b="1" dirty="0" err="1"/>
              <a:t>kao</a:t>
            </a:r>
            <a:r>
              <a:rPr lang="en-US" b="1" dirty="0"/>
              <a:t> </a:t>
            </a:r>
            <a:r>
              <a:rPr lang="en-US" b="1" dirty="0" err="1"/>
              <a:t>ustanove</a:t>
            </a:r>
            <a:r>
              <a:rPr lang="en-US" b="1" dirty="0"/>
              <a:t> </a:t>
            </a:r>
            <a:r>
              <a:rPr lang="en-US" b="1" dirty="0" err="1"/>
              <a:t>odnosno</a:t>
            </a:r>
            <a:r>
              <a:rPr lang="en-US" b="1" dirty="0"/>
              <a:t> </a:t>
            </a:r>
            <a:r>
              <a:rPr lang="en-US" b="1" dirty="0" err="1"/>
              <a:t>vijece</a:t>
            </a:r>
            <a:r>
              <a:rPr lang="en-US" b="1" dirty="0"/>
              <a:t> </a:t>
            </a:r>
            <a:r>
              <a:rPr lang="en-US" b="1" dirty="0" err="1"/>
              <a:t>organizacione</a:t>
            </a:r>
            <a:r>
              <a:rPr lang="en-US" b="1" dirty="0"/>
              <a:t> </a:t>
            </a:r>
            <a:r>
              <a:rPr lang="en-US" b="1" dirty="0" err="1"/>
              <a:t>jedinice</a:t>
            </a:r>
            <a:r>
              <a:rPr lang="en-US" b="1" dirty="0"/>
              <a:t> </a:t>
            </a:r>
            <a:r>
              <a:rPr lang="en-US" b="1" dirty="0" err="1"/>
              <a:t>visoko</a:t>
            </a:r>
            <a:r>
              <a:rPr lang="bs-Latn-BA" b="1" dirty="0"/>
              <a:t>š</a:t>
            </a:r>
            <a:r>
              <a:rPr lang="en-US" b="1" dirty="0" err="1"/>
              <a:t>kolske</a:t>
            </a:r>
            <a:r>
              <a:rPr lang="en-US" b="1" dirty="0"/>
              <a:t> </a:t>
            </a:r>
            <a:r>
              <a:rPr lang="en-US" b="1" dirty="0" err="1"/>
              <a:t>ustanove</a:t>
            </a:r>
            <a:r>
              <a:rPr lang="en-US" b="1" dirty="0"/>
              <a:t> </a:t>
            </a:r>
            <a:r>
              <a:rPr lang="en-US" b="1" dirty="0" err="1"/>
              <a:t>kao</a:t>
            </a:r>
            <a:r>
              <a:rPr lang="en-US" b="1" dirty="0"/>
              <a:t> </a:t>
            </a:r>
            <a:r>
              <a:rPr lang="en-US" b="1" dirty="0" err="1"/>
              <a:t>javne</a:t>
            </a:r>
            <a:r>
              <a:rPr lang="en-US" b="1" dirty="0"/>
              <a:t> </a:t>
            </a:r>
            <a:r>
              <a:rPr lang="en-US" b="1" dirty="0" err="1"/>
              <a:t>ustanove</a:t>
            </a:r>
            <a:r>
              <a:rPr lang="bs-Latn-BA" b="1" dirty="0"/>
              <a:t>, </a:t>
            </a:r>
            <a:r>
              <a:rPr lang="en-US" b="1" dirty="0" err="1"/>
              <a:t>utvrduje</a:t>
            </a:r>
            <a:r>
              <a:rPr lang="en-US" b="1" dirty="0"/>
              <a:t> </a:t>
            </a:r>
            <a:r>
              <a:rPr lang="en-US" b="1" dirty="0" err="1"/>
              <a:t>obavezne</a:t>
            </a:r>
            <a:r>
              <a:rPr lang="en-US" b="1" dirty="0"/>
              <a:t> </a:t>
            </a:r>
            <a:r>
              <a:rPr lang="en-US" b="1" dirty="0" err="1"/>
              <a:t>i</a:t>
            </a:r>
            <a:r>
              <a:rPr lang="en-US" b="1" dirty="0"/>
              <a:t> </a:t>
            </a:r>
            <a:r>
              <a:rPr lang="en-US" b="1" dirty="0" err="1"/>
              <a:t>preporu</a:t>
            </a:r>
            <a:r>
              <a:rPr lang="bs-Latn-BA" b="1" dirty="0"/>
              <a:t>č</a:t>
            </a:r>
            <a:r>
              <a:rPr lang="en-US" b="1" dirty="0" err="1"/>
              <a:t>ene</a:t>
            </a:r>
            <a:r>
              <a:rPr lang="en-US" b="1" dirty="0"/>
              <a:t> </a:t>
            </a:r>
            <a:r>
              <a:rPr lang="en-US" b="1" dirty="0" err="1"/>
              <a:t>ud</a:t>
            </a:r>
            <a:r>
              <a:rPr lang="bs-Latn-BA" b="1" dirty="0"/>
              <a:t>ž</a:t>
            </a:r>
            <a:r>
              <a:rPr lang="en-US" b="1" dirty="0" err="1"/>
              <a:t>benike</a:t>
            </a:r>
            <a:r>
              <a:rPr lang="en-US" b="1" dirty="0"/>
              <a:t> </a:t>
            </a:r>
            <a:r>
              <a:rPr lang="en-US" b="1" dirty="0" err="1"/>
              <a:t>i</a:t>
            </a:r>
            <a:r>
              <a:rPr lang="en-US" b="1" dirty="0"/>
              <a:t> </a:t>
            </a:r>
            <a:r>
              <a:rPr lang="en-US" b="1" dirty="0" err="1"/>
              <a:t>priru</a:t>
            </a:r>
            <a:r>
              <a:rPr lang="bs-Latn-BA" b="1" dirty="0"/>
              <a:t>č</a:t>
            </a:r>
            <a:r>
              <a:rPr lang="en-US" b="1" dirty="0" err="1"/>
              <a:t>nike</a:t>
            </a:r>
            <a:r>
              <a:rPr lang="bs-Latn-BA" b="1" dirty="0"/>
              <a:t>, </a:t>
            </a:r>
            <a:r>
              <a:rPr lang="en-US" b="1" dirty="0" err="1"/>
              <a:t>kao</a:t>
            </a:r>
            <a:r>
              <a:rPr lang="en-US" b="1" dirty="0"/>
              <a:t> </a:t>
            </a:r>
            <a:r>
              <a:rPr lang="en-US" b="1" dirty="0" err="1"/>
              <a:t>i</a:t>
            </a:r>
            <a:r>
              <a:rPr lang="en-US" b="1" dirty="0"/>
              <a:t> </a:t>
            </a:r>
            <a:r>
              <a:rPr lang="en-US" b="1" dirty="0" err="1"/>
              <a:t>drugu</a:t>
            </a:r>
            <a:r>
              <a:rPr lang="en-US" b="1" dirty="0"/>
              <a:t> </a:t>
            </a:r>
            <a:r>
              <a:rPr lang="en-US" b="1" dirty="0" err="1"/>
              <a:t>preporucenu</a:t>
            </a:r>
            <a:r>
              <a:rPr lang="en-US" b="1" dirty="0"/>
              <a:t> </a:t>
            </a:r>
            <a:r>
              <a:rPr lang="en-US" b="1" dirty="0" err="1"/>
              <a:t>literaturu</a:t>
            </a:r>
            <a:r>
              <a:rPr lang="en-US" b="1" dirty="0"/>
              <a:t> </a:t>
            </a:r>
            <a:r>
              <a:rPr lang="en-US" b="1" dirty="0" err="1"/>
              <a:t>na</a:t>
            </a:r>
            <a:r>
              <a:rPr lang="en-US" b="1" dirty="0"/>
              <a:t> </a:t>
            </a:r>
            <a:r>
              <a:rPr lang="en-US" b="1" dirty="0" err="1"/>
              <a:t>osnovu</a:t>
            </a:r>
            <a:r>
              <a:rPr lang="en-US" b="1" dirty="0"/>
              <a:t> </a:t>
            </a:r>
            <a:r>
              <a:rPr lang="en-US" b="1" dirty="0" err="1"/>
              <a:t>koje</a:t>
            </a:r>
            <a:r>
              <a:rPr lang="en-US" b="1" dirty="0"/>
              <a:t> se </a:t>
            </a:r>
            <a:r>
              <a:rPr lang="en-US" b="1" dirty="0" err="1"/>
              <a:t>priprema</a:t>
            </a:r>
            <a:r>
              <a:rPr lang="en-US" b="1" dirty="0"/>
              <a:t> </a:t>
            </a:r>
            <a:r>
              <a:rPr lang="en-US" b="1" dirty="0" err="1"/>
              <a:t>i</a:t>
            </a:r>
            <a:r>
              <a:rPr lang="en-US" b="1" dirty="0"/>
              <a:t> </a:t>
            </a:r>
            <a:r>
              <a:rPr lang="en-US" b="1" dirty="0" err="1"/>
              <a:t>pola</a:t>
            </a:r>
            <a:r>
              <a:rPr lang="bs-Latn-BA" b="1" dirty="0"/>
              <a:t>ž</a:t>
            </a:r>
            <a:r>
              <a:rPr lang="en-US" b="1" dirty="0"/>
              <a:t>e </a:t>
            </a:r>
            <a:r>
              <a:rPr lang="en-US" b="1" dirty="0" err="1"/>
              <a:t>ispit</a:t>
            </a:r>
            <a:r>
              <a:rPr lang="en-US" b="1" dirty="0"/>
              <a:t> </a:t>
            </a:r>
            <a:r>
              <a:rPr lang="en-US" b="1" dirty="0" err="1"/>
              <a:t>posebnom</a:t>
            </a:r>
            <a:r>
              <a:rPr lang="en-US" b="1" dirty="0"/>
              <a:t> </a:t>
            </a:r>
            <a:r>
              <a:rPr lang="en-US" b="1" dirty="0" err="1"/>
              <a:t>odlukom</a:t>
            </a:r>
            <a:r>
              <a:rPr lang="en-US" b="1" dirty="0"/>
              <a:t> </a:t>
            </a:r>
            <a:r>
              <a:rPr lang="en-US" b="1" dirty="0" err="1"/>
              <a:t>koju</a:t>
            </a:r>
            <a:r>
              <a:rPr lang="en-US" b="1" dirty="0"/>
              <a:t> </a:t>
            </a:r>
            <a:r>
              <a:rPr lang="en-US" b="1" dirty="0" err="1"/>
              <a:t>obavezno</a:t>
            </a:r>
            <a:r>
              <a:rPr lang="en-US" b="1" dirty="0"/>
              <a:t> </a:t>
            </a:r>
            <a:r>
              <a:rPr lang="en-US" b="1" dirty="0" err="1"/>
              <a:t>objavljuje</a:t>
            </a:r>
            <a:r>
              <a:rPr lang="en-US" b="1" dirty="0"/>
              <a:t> </a:t>
            </a:r>
            <a:r>
              <a:rPr lang="en-US" b="1" dirty="0" err="1"/>
              <a:t>na</a:t>
            </a:r>
            <a:r>
              <a:rPr lang="en-US" b="1" dirty="0"/>
              <a:t> </a:t>
            </a:r>
            <a:r>
              <a:rPr lang="en-US" b="1" dirty="0" err="1"/>
              <a:t>svojoj</a:t>
            </a:r>
            <a:r>
              <a:rPr lang="en-US" b="1" dirty="0"/>
              <a:t> internet </a:t>
            </a:r>
            <a:r>
              <a:rPr lang="en-US" b="1" dirty="0" err="1"/>
              <a:t>stranici</a:t>
            </a:r>
            <a:r>
              <a:rPr lang="en-US" b="1" dirty="0"/>
              <a:t> </a:t>
            </a:r>
            <a:r>
              <a:rPr lang="en-US" b="1" dirty="0" err="1"/>
              <a:t>prije</a:t>
            </a:r>
            <a:r>
              <a:rPr lang="en-US" b="1" dirty="0"/>
              <a:t> </a:t>
            </a:r>
            <a:r>
              <a:rPr lang="en-US" b="1" dirty="0" err="1"/>
              <a:t>po</a:t>
            </a:r>
            <a:r>
              <a:rPr lang="bs-Latn-BA" b="1" dirty="0"/>
              <a:t>č</a:t>
            </a:r>
            <a:r>
              <a:rPr lang="en-US" b="1" dirty="0" err="1"/>
              <a:t>etka</a:t>
            </a:r>
            <a:r>
              <a:rPr lang="en-US" b="1" dirty="0"/>
              <a:t> </a:t>
            </a:r>
            <a:r>
              <a:rPr lang="en-US" b="1" dirty="0" err="1"/>
              <a:t>studijske</a:t>
            </a:r>
            <a:r>
              <a:rPr lang="en-US" b="1" dirty="0"/>
              <a:t> </a:t>
            </a:r>
            <a:r>
              <a:rPr lang="en-US" b="1" dirty="0" err="1"/>
              <a:t>godine</a:t>
            </a:r>
            <a:r>
              <a:rPr lang="en-US" b="1" dirty="0"/>
              <a:t> u </a:t>
            </a:r>
            <a:r>
              <a:rPr lang="en-US" b="1" dirty="0" err="1"/>
              <a:t>skladu</a:t>
            </a:r>
            <a:r>
              <a:rPr lang="en-US" b="1" dirty="0"/>
              <a:t> </a:t>
            </a:r>
            <a:r>
              <a:rPr lang="en-US" b="1" dirty="0" err="1"/>
              <a:t>sa</a:t>
            </a:r>
            <a:r>
              <a:rPr lang="bs-Latn-BA" b="1" dirty="0"/>
              <a:t> č</a:t>
            </a:r>
            <a:r>
              <a:rPr lang="en-US" b="1" dirty="0" err="1"/>
              <a:t>lanom</a:t>
            </a:r>
            <a:r>
              <a:rPr lang="bs-Latn-BA" b="1" dirty="0"/>
              <a:t> 56. </a:t>
            </a:r>
            <a:r>
              <a:rPr lang="en-US" b="1" dirty="0" err="1"/>
              <a:t>st</a:t>
            </a:r>
            <a:r>
              <a:rPr lang="bs-Latn-BA" b="1" dirty="0"/>
              <a:t> 3. </a:t>
            </a:r>
            <a:r>
              <a:rPr lang="en-US" b="1" dirty="0" err="1"/>
              <a:t>Zakona</a:t>
            </a:r>
            <a:r>
              <a:rPr lang="en-US" b="1" dirty="0"/>
              <a:t> o </a:t>
            </a:r>
            <a:r>
              <a:rPr lang="en-US" b="1" dirty="0" err="1"/>
              <a:t>visokom</a:t>
            </a:r>
            <a:r>
              <a:rPr lang="en-US" b="1" dirty="0"/>
              <a:t> </a:t>
            </a:r>
            <a:r>
              <a:rPr lang="en-US" b="1" dirty="0" err="1"/>
              <a:t>obrazovanju</a:t>
            </a:r>
            <a:r>
              <a:rPr lang="en-US" b="1" dirty="0"/>
              <a:t> </a:t>
            </a:r>
            <a:r>
              <a:rPr lang="en-US" b="1" dirty="0" err="1"/>
              <a:t>Kantona</a:t>
            </a:r>
            <a:r>
              <a:rPr lang="en-US" b="1" dirty="0"/>
              <a:t> Sarajevo</a:t>
            </a:r>
            <a:endParaRPr lang="en-US" dirty="0"/>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17A9-3C0C-4D44-97DD-B8B665F7639C}"/>
              </a:ext>
            </a:extLst>
          </p:cNvPr>
          <p:cNvSpPr>
            <a:spLocks noGrp="1"/>
          </p:cNvSpPr>
          <p:nvPr>
            <p:ph type="title"/>
          </p:nvPr>
        </p:nvSpPr>
        <p:spPr/>
        <p:txBody>
          <a:bodyPr/>
          <a:lstStyle/>
          <a:p>
            <a:r>
              <a:rPr lang="hr-BA" dirty="0"/>
              <a:t>ŠTA OSIM HRANE STVARA URBANA POLJOPRIVREDA?</a:t>
            </a:r>
          </a:p>
        </p:txBody>
      </p:sp>
      <p:sp>
        <p:nvSpPr>
          <p:cNvPr id="3" name="Content Placeholder 2">
            <a:extLst>
              <a:ext uri="{FF2B5EF4-FFF2-40B4-BE49-F238E27FC236}">
                <a16:creationId xmlns:a16="http://schemas.microsoft.com/office/drawing/2014/main" id="{0B68D8A9-8028-4B9C-90A0-D24D7B59ABE0}"/>
              </a:ext>
            </a:extLst>
          </p:cNvPr>
          <p:cNvSpPr>
            <a:spLocks noGrp="1"/>
          </p:cNvSpPr>
          <p:nvPr>
            <p:ph idx="1"/>
          </p:nvPr>
        </p:nvSpPr>
        <p:spPr/>
        <p:txBody>
          <a:bodyPr/>
          <a:lstStyle/>
          <a:p>
            <a:r>
              <a:rPr lang="hr-BA" dirty="0"/>
              <a:t>uloga urbane poljoprivrede nije samo u domeni prehrane stanovništva i podrške kućnom budžetu. Urbano vrtlarenje ima raznolike učinke na koje ukazuju rezultati istraživanja posljednjih petnaestak godina. Oni mogu biti zdravstveni, ekonomski, društveni, kulturni, no često se i preklapaju i međusobno nadovezuju.</a:t>
            </a:r>
          </a:p>
          <a:p>
            <a:r>
              <a:rPr lang="hr-BA" dirty="0"/>
              <a:t>Razvojem urbane poljoprivrede razvija se ideja lokalizma i regionalizma, posebno bioregionalizma, povezuju se urbana i ruralna ekonomija te se razvija otpornost lokalnih, regionalnih zajednica za krizne uslove u području ekonomije, transporta i čuvanja okoliša kroz oslanjanje na vlastite snage </a:t>
            </a:r>
          </a:p>
        </p:txBody>
      </p:sp>
    </p:spTree>
    <p:extLst>
      <p:ext uri="{BB962C8B-B14F-4D97-AF65-F5344CB8AC3E}">
        <p14:creationId xmlns:p14="http://schemas.microsoft.com/office/powerpoint/2010/main" val="1979771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CC8E-E244-472C-A579-79E4724E28C5}"/>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55C27AA0-27D6-4022-90C7-0F183DB2E9E2}"/>
              </a:ext>
            </a:extLst>
          </p:cNvPr>
          <p:cNvSpPr>
            <a:spLocks noGrp="1"/>
          </p:cNvSpPr>
          <p:nvPr>
            <p:ph idx="1"/>
          </p:nvPr>
        </p:nvSpPr>
        <p:spPr/>
        <p:txBody>
          <a:bodyPr>
            <a:normAutofit fontScale="92500" lnSpcReduction="10000"/>
          </a:bodyPr>
          <a:lstStyle/>
          <a:p>
            <a:r>
              <a:rPr lang="hr-BA" dirty="0"/>
              <a:t>neformalna urbana poljoprivreda jedna je od strategija preživljavanja koju siromašno urbano stanovništvo kombinira s ostalim strategijama preživljavanja, u zemljama u razvoju i među stanovnicima niskog dohotka u razvijenim zemljama.</a:t>
            </a:r>
          </a:p>
          <a:p>
            <a:r>
              <a:rPr lang="hr-BA" dirty="0"/>
              <a:t>Proizvodnja hrane u, i oko gradova vrijedan je doprinos i sigurnosti hrane i ublažavanju siromaštva pa se tako znatne površine u afričkim gradovima koriste za poljoprivredu.</a:t>
            </a:r>
          </a:p>
          <a:p>
            <a:r>
              <a:rPr lang="hr-BA" dirty="0"/>
              <a:t>Zajednički vrtovi pružaju stanovnicima koji u njima rade više od hrane, naime oni donose i dugoročnije koristi u vidu znanja o hortikulturi i uređenju okoliša što povećava kompetencije za buduće zapošljavanje te uključuje i konkretna znanja i veće samopouzdanje zbog posjedovanja novog znanja</a:t>
            </a:r>
          </a:p>
          <a:p>
            <a:endParaRPr lang="hr-BA" dirty="0"/>
          </a:p>
          <a:p>
            <a:endParaRPr lang="hr-BA" dirty="0"/>
          </a:p>
        </p:txBody>
      </p:sp>
    </p:spTree>
    <p:extLst>
      <p:ext uri="{BB962C8B-B14F-4D97-AF65-F5344CB8AC3E}">
        <p14:creationId xmlns:p14="http://schemas.microsoft.com/office/powerpoint/2010/main" val="2261818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3195-4F0F-402E-AFB7-9F35A51C4B76}"/>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975934C0-3118-4F0A-B9A3-2DB054E60FFB}"/>
              </a:ext>
            </a:extLst>
          </p:cNvPr>
          <p:cNvSpPr>
            <a:spLocks noGrp="1"/>
          </p:cNvSpPr>
          <p:nvPr>
            <p:ph idx="1"/>
          </p:nvPr>
        </p:nvSpPr>
        <p:spPr/>
        <p:txBody>
          <a:bodyPr>
            <a:normAutofit fontScale="92500" lnSpcReduction="10000"/>
          </a:bodyPr>
          <a:lstStyle/>
          <a:p>
            <a:r>
              <a:rPr lang="hr-BA" dirty="0"/>
              <a:t>Razvoj novih vještina također povećava umrežavanje među susjedstvima, lokalnim poslovima, obrazovnim institucijama i lokalnim upravama</a:t>
            </a:r>
          </a:p>
          <a:p>
            <a:r>
              <a:rPr lang="hr-BA" dirty="0"/>
              <a:t>Kroz međusobno pomaganje i razmjenjivanje aktivnosti, zajednički vrtovi generiraju civilnu uključenost u zajednicu. Vrtovi tako postaju činilac promjene u zajednici jer posredno potiču zdrav život putem nutritivno bogate hrane i fizičke aktivnosti. Vrtovi namijenjeni mladim ljudima razvijaju kod njih trajnu predanost i strpljenje što može povećati njihovo učenje i uspjeh u školi.</a:t>
            </a:r>
          </a:p>
          <a:p>
            <a:r>
              <a:rPr lang="hr-BA" dirty="0"/>
              <a:t>Ekonomski efekt gradskih vrtova također je prisutan i istražen, i nadilazi poboljšanje kućnog budžeta, povećanje vrijednosti stambenog prostora u toj četvrti, lokalni sistemi hrane poput zajedničkih vrtova povećavaju zadržavanje novca u lokalnoj zajednici </a:t>
            </a:r>
          </a:p>
          <a:p>
            <a:endParaRPr lang="hr-BA" dirty="0"/>
          </a:p>
        </p:txBody>
      </p:sp>
    </p:spTree>
    <p:extLst>
      <p:ext uri="{BB962C8B-B14F-4D97-AF65-F5344CB8AC3E}">
        <p14:creationId xmlns:p14="http://schemas.microsoft.com/office/powerpoint/2010/main" val="3485549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6234-6CBB-4658-B727-EA990FF907F5}"/>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D40D6290-5FED-4E1C-ADD1-2D8B9C0E3188}"/>
              </a:ext>
            </a:extLst>
          </p:cNvPr>
          <p:cNvSpPr>
            <a:spLocks noGrp="1"/>
          </p:cNvSpPr>
          <p:nvPr>
            <p:ph idx="1"/>
          </p:nvPr>
        </p:nvSpPr>
        <p:spPr/>
        <p:txBody>
          <a:bodyPr/>
          <a:lstStyle/>
          <a:p>
            <a:r>
              <a:rPr lang="hr-BA" dirty="0"/>
              <a:t>Jedna od najobuhvatnijih koristi zajedničkih vrtova jest to što se putem njih gradi karakter (dijela) gradske četvrti kroz održivi razvoj zajednice. </a:t>
            </a:r>
          </a:p>
          <a:p>
            <a:r>
              <a:rPr lang="hr-BA" dirty="0"/>
              <a:t>Zajednički vrtovi mjesta su za različite aktivnosti, proizvodnju hrane, dijeljenje osnovnih resursa (vode i tla) i rekreacije pa na taj način pružaju mnoge mogućnosti za društvenu i kulturnu razmjenu</a:t>
            </a:r>
          </a:p>
        </p:txBody>
      </p:sp>
    </p:spTree>
    <p:extLst>
      <p:ext uri="{BB962C8B-B14F-4D97-AF65-F5344CB8AC3E}">
        <p14:creationId xmlns:p14="http://schemas.microsoft.com/office/powerpoint/2010/main" val="3706895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23ED2-81AC-49A8-89E2-ECF13AD01FA3}"/>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FA40F551-F309-4D66-9341-336A5B69665A}"/>
              </a:ext>
            </a:extLst>
          </p:cNvPr>
          <p:cNvSpPr>
            <a:spLocks noGrp="1"/>
          </p:cNvSpPr>
          <p:nvPr>
            <p:ph idx="1"/>
          </p:nvPr>
        </p:nvSpPr>
        <p:spPr/>
        <p:txBody>
          <a:bodyPr/>
          <a:lstStyle/>
          <a:p>
            <a:r>
              <a:rPr lang="hr-BA" dirty="0"/>
              <a:t>Osjećaj pripadanja i identifikacija </a:t>
            </a:r>
          </a:p>
          <a:p>
            <a:r>
              <a:rPr lang="pl-PL" dirty="0"/>
              <a:t>Integracija doseljenika u zajednicu i revitalizacija narušenih odnosa</a:t>
            </a:r>
            <a:endParaRPr lang="hr-BA" dirty="0"/>
          </a:p>
          <a:p>
            <a:r>
              <a:rPr lang="hr-BA" dirty="0"/>
              <a:t>Vrtom protiv kriminala, vrtom za psihičko zdravlje</a:t>
            </a:r>
          </a:p>
        </p:txBody>
      </p:sp>
    </p:spTree>
    <p:extLst>
      <p:ext uri="{BB962C8B-B14F-4D97-AF65-F5344CB8AC3E}">
        <p14:creationId xmlns:p14="http://schemas.microsoft.com/office/powerpoint/2010/main" val="2850823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Koncept</a:t>
            </a:r>
            <a:r>
              <a:rPr lang="en-US" dirty="0"/>
              <a:t>, </a:t>
            </a:r>
            <a:r>
              <a:rPr lang="en-US" dirty="0" err="1"/>
              <a:t>definicije</a:t>
            </a:r>
            <a:r>
              <a:rPr lang="en-US" dirty="0"/>
              <a:t> urbane </a:t>
            </a:r>
            <a:r>
              <a:rPr lang="en-US" dirty="0" err="1"/>
              <a:t>poljoprivrede</a:t>
            </a:r>
            <a:r>
              <a:rPr lang="en-US" dirty="0"/>
              <a:t> (UP)</a:t>
            </a:r>
          </a:p>
        </p:txBody>
      </p:sp>
      <p:sp>
        <p:nvSpPr>
          <p:cNvPr id="3" name="Content Placeholder 2"/>
          <p:cNvSpPr>
            <a:spLocks noGrp="1"/>
          </p:cNvSpPr>
          <p:nvPr>
            <p:ph idx="1"/>
          </p:nvPr>
        </p:nvSpPr>
        <p:spPr/>
        <p:txBody>
          <a:bodyPr>
            <a:normAutofit fontScale="85000" lnSpcReduction="10000"/>
          </a:bodyPr>
          <a:lstStyle/>
          <a:p>
            <a:r>
              <a:rPr lang="en-US" dirty="0" err="1"/>
              <a:t>Definicije</a:t>
            </a:r>
            <a:r>
              <a:rPr lang="en-US" dirty="0"/>
              <a:t> UP</a:t>
            </a:r>
          </a:p>
          <a:p>
            <a:r>
              <a:rPr lang="en-US" dirty="0"/>
              <a:t>UP je</a:t>
            </a:r>
            <a:r>
              <a:rPr lang="bs-Latn-BA" dirty="0"/>
              <a:t> dinamični koncept koji obuhvata veliku raznolikost poljoprivrednih sistema, od samoopskrbe za vlastitu porodicu sve do tržišno orijentiranih poljoprivrednih poduzeća.</a:t>
            </a:r>
            <a:endParaRPr lang="en-US" dirty="0"/>
          </a:p>
          <a:p>
            <a:r>
              <a:rPr lang="en-US" dirty="0"/>
              <a:t>UP</a:t>
            </a:r>
            <a:r>
              <a:rPr lang="bs-Latn-BA" dirty="0"/>
              <a:t> djeluje u kontekstu vrlo različitih u</a:t>
            </a:r>
            <a:r>
              <a:rPr lang="en-US" dirty="0" err="1"/>
              <a:t>slova</a:t>
            </a:r>
            <a:r>
              <a:rPr lang="bs-Latn-BA" dirty="0"/>
              <a:t> kao što su</a:t>
            </a:r>
            <a:r>
              <a:rPr lang="en-US" dirty="0"/>
              <a:t>:</a:t>
            </a:r>
          </a:p>
          <a:p>
            <a:pPr lvl="1"/>
            <a:r>
              <a:rPr lang="bs-Latn-BA" dirty="0"/>
              <a:t> oskudna raspoloživost zemljišta, </a:t>
            </a:r>
            <a:endParaRPr lang="en-US" dirty="0"/>
          </a:p>
          <a:p>
            <a:pPr lvl="1"/>
            <a:r>
              <a:rPr lang="bs-Latn-BA" dirty="0"/>
              <a:t>gradska naselja, </a:t>
            </a:r>
            <a:endParaRPr lang="en-US" dirty="0"/>
          </a:p>
          <a:p>
            <a:pPr lvl="1"/>
            <a:r>
              <a:rPr lang="bs-Latn-BA" dirty="0"/>
              <a:t>vodeni resursi, </a:t>
            </a:r>
            <a:endParaRPr lang="en-US" dirty="0"/>
          </a:p>
          <a:p>
            <a:pPr lvl="1"/>
            <a:r>
              <a:rPr lang="bs-Latn-BA" dirty="0"/>
              <a:t>različite političke i administrativne okolnosti itd. </a:t>
            </a:r>
            <a:endParaRPr lang="en-US" dirty="0"/>
          </a:p>
          <a:p>
            <a:r>
              <a:rPr lang="bs-Latn-BA" dirty="0"/>
              <a:t>Ti u</a:t>
            </a:r>
            <a:r>
              <a:rPr lang="en-US" dirty="0" err="1"/>
              <a:t>slovi</a:t>
            </a:r>
            <a:r>
              <a:rPr lang="en-US" dirty="0"/>
              <a:t> </a:t>
            </a:r>
            <a:r>
              <a:rPr lang="bs-Latn-BA" dirty="0"/>
              <a:t>mogu biti podsticajni</a:t>
            </a:r>
            <a:r>
              <a:rPr lang="en-US" dirty="0"/>
              <a:t>,</a:t>
            </a:r>
            <a:r>
              <a:rPr lang="bs-Latn-BA" dirty="0"/>
              <a:t> ali mogu i biti otežavajući. Zbog  kompleksnosti u</a:t>
            </a:r>
            <a:r>
              <a:rPr lang="en-US" dirty="0" err="1"/>
              <a:t>slova</a:t>
            </a:r>
            <a:r>
              <a:rPr lang="bs-Latn-BA" dirty="0"/>
              <a:t> i raznolikosti aktivnosti, koji su sažeti pod pojmom urbana agrikultura,  definicije bi trebale koristiti lokalnu referencu. </a:t>
            </a:r>
            <a:r>
              <a:rPr lang="de-DE" dirty="0"/>
              <a:t>Za ovaj kurs koritićemo sljedeće radne definicije kako bismo</a:t>
            </a:r>
            <a:r>
              <a:rPr lang="bs-Latn-BA" dirty="0"/>
              <a:t> osigurali jedinstvenu radnu osnovu:</a:t>
            </a:r>
            <a:endParaRPr lang="en-US" dirty="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Vježba</a:t>
            </a:r>
            <a:r>
              <a:rPr lang="en-US" dirty="0"/>
              <a:t>: </a:t>
            </a:r>
            <a:r>
              <a:rPr lang="en-US" dirty="0" err="1"/>
              <a:t>napišite</a:t>
            </a:r>
            <a:r>
              <a:rPr lang="en-US" dirty="0"/>
              <a:t> </a:t>
            </a:r>
            <a:r>
              <a:rPr lang="en-US" dirty="0" err="1"/>
              <a:t>vlastitu</a:t>
            </a:r>
            <a:r>
              <a:rPr lang="en-US" dirty="0"/>
              <a:t> </a:t>
            </a:r>
            <a:r>
              <a:rPr lang="en-US" dirty="0" err="1"/>
              <a:t>definiiju</a:t>
            </a:r>
            <a:r>
              <a:rPr lang="en-US" dirty="0"/>
              <a:t> UP-</a:t>
            </a:r>
            <a:r>
              <a:rPr lang="en-US" dirty="0" err="1"/>
              <a:t>nema</a:t>
            </a:r>
            <a:r>
              <a:rPr lang="en-US" dirty="0"/>
              <a:t> </a:t>
            </a:r>
            <a:r>
              <a:rPr lang="en-US" dirty="0" err="1"/>
              <a:t>dobrog</a:t>
            </a:r>
            <a:r>
              <a:rPr lang="en-US" dirty="0"/>
              <a:t> </a:t>
            </a:r>
            <a:r>
              <a:rPr lang="en-US" dirty="0" err="1"/>
              <a:t>i</a:t>
            </a:r>
            <a:r>
              <a:rPr lang="en-US" dirty="0"/>
              <a:t> </a:t>
            </a:r>
            <a:r>
              <a:rPr lang="en-US" dirty="0" err="1"/>
              <a:t>lošeg</a:t>
            </a:r>
            <a:r>
              <a:rPr lang="en-US" dirty="0"/>
              <a:t> </a:t>
            </a:r>
            <a:r>
              <a:rPr lang="en-US" dirty="0" err="1"/>
              <a:t>odgovora</a:t>
            </a:r>
            <a:r>
              <a:rPr lang="en-US" dirty="0"/>
              <a:t> </a:t>
            </a:r>
            <a:r>
              <a:rPr lang="en-US" dirty="0" err="1"/>
              <a:t>Ipo</a:t>
            </a:r>
            <a:r>
              <a:rPr lang="en-US" dirty="0"/>
              <a:t> </a:t>
            </a:r>
            <a:r>
              <a:rPr lang="en-US" dirty="0" err="1"/>
              <a:t>ev</a:t>
            </a:r>
            <a:r>
              <a:rPr lang="en-US" dirty="0"/>
              <a:t>. </a:t>
            </a:r>
            <a:r>
              <a:rPr lang="en-US" dirty="0" err="1"/>
              <a:t>iskustvima</a:t>
            </a:r>
            <a:r>
              <a:rPr lang="en-US" dirty="0"/>
              <a:t>, a </a:t>
            </a:r>
            <a:r>
              <a:rPr lang="en-US" dirty="0" err="1"/>
              <a:t>na</a:t>
            </a:r>
            <a:r>
              <a:rPr lang="en-US" dirty="0"/>
              <a:t> </a:t>
            </a:r>
            <a:r>
              <a:rPr lang="en-US" dirty="0" err="1"/>
              <a:t>kraju</a:t>
            </a:r>
            <a:r>
              <a:rPr lang="en-US" dirty="0"/>
              <a:t> </a:t>
            </a:r>
            <a:r>
              <a:rPr lang="en-US" dirty="0" err="1"/>
              <a:t>dijela</a:t>
            </a:r>
            <a:r>
              <a:rPr lang="en-US" dirty="0"/>
              <a:t> </a:t>
            </a:r>
            <a:r>
              <a:rPr lang="en-US" dirty="0" err="1"/>
              <a:t>napisati</a:t>
            </a:r>
            <a:r>
              <a:rPr lang="en-US" dirty="0"/>
              <a:t> </a:t>
            </a:r>
            <a:r>
              <a:rPr lang="en-US" dirty="0" err="1"/>
              <a:t>ponovljeno</a:t>
            </a:r>
            <a:r>
              <a:rPr lang="en-US" dirty="0"/>
              <a:t> </a:t>
            </a:r>
            <a:r>
              <a:rPr lang="en-US" dirty="0" err="1"/>
              <a:t>definiciju</a:t>
            </a:r>
            <a:r>
              <a:rPr lang="en-US" dirty="0"/>
              <a:t> UP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UP: </a:t>
            </a:r>
            <a:r>
              <a:rPr lang="bs-Latn-BA" b="1" dirty="0"/>
              <a:t>Privredna grana nekog grada ili metropole u gradskim i perifernim područjima koja razvija,  obrađuje i prodaje široku paletu prehrambenih i neprehrambenih proizvoda, koristeći urbane resurse, proizvode i usluge, a zauzvrat često zadržava</a:t>
            </a:r>
            <a:r>
              <a:rPr lang="en-US" b="1" dirty="0"/>
              <a:t>/</a:t>
            </a:r>
            <a:r>
              <a:rPr lang="en-US" b="1" dirty="0" err="1"/>
              <a:t>plasira</a:t>
            </a:r>
            <a:r>
              <a:rPr lang="bs-Latn-BA" b="1" dirty="0"/>
              <a:t> svoje proizvode u gradu.</a:t>
            </a:r>
            <a:endParaRPr lang="en-US" dirty="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34524" y="335907"/>
            <a:ext cx="6673174" cy="1170537"/>
          </a:xfrm>
        </p:spPr>
        <p:txBody>
          <a:bodyPr>
            <a:normAutofit fontScale="90000"/>
          </a:bodyPr>
          <a:lstStyle/>
          <a:p>
            <a:r>
              <a:rPr lang="bs-Latn-BA" dirty="0"/>
              <a:t>ŠTA JE URBANA POLJOPRIVREDA?</a:t>
            </a:r>
          </a:p>
        </p:txBody>
      </p:sp>
      <p:sp>
        <p:nvSpPr>
          <p:cNvPr id="6" name="Oval 5"/>
          <p:cNvSpPr/>
          <p:nvPr/>
        </p:nvSpPr>
        <p:spPr>
          <a:xfrm>
            <a:off x="1605998" y="1623932"/>
            <a:ext cx="670892" cy="6783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bs-Latn-BA" b="1" dirty="0"/>
              <a:t>DA</a:t>
            </a:r>
          </a:p>
        </p:txBody>
      </p:sp>
      <p:sp>
        <p:nvSpPr>
          <p:cNvPr id="7" name="Oval 6"/>
          <p:cNvSpPr/>
          <p:nvPr/>
        </p:nvSpPr>
        <p:spPr>
          <a:xfrm>
            <a:off x="2406098" y="1642443"/>
            <a:ext cx="670892" cy="67834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bs-Latn-BA" b="1" dirty="0"/>
              <a:t>NE</a:t>
            </a:r>
          </a:p>
        </p:txBody>
      </p:sp>
      <p:sp>
        <p:nvSpPr>
          <p:cNvPr id="8" name="Oval 7"/>
          <p:cNvSpPr/>
          <p:nvPr/>
        </p:nvSpPr>
        <p:spPr>
          <a:xfrm>
            <a:off x="2388333" y="1618712"/>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9" name="Oval 8"/>
          <p:cNvSpPr/>
          <p:nvPr/>
        </p:nvSpPr>
        <p:spPr>
          <a:xfrm>
            <a:off x="1618174" y="1614488"/>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10" name="Oval 9"/>
          <p:cNvSpPr/>
          <p:nvPr/>
        </p:nvSpPr>
        <p:spPr>
          <a:xfrm>
            <a:off x="1587487" y="1608773"/>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11" name="TextBox 10"/>
          <p:cNvSpPr txBox="1"/>
          <p:nvPr/>
        </p:nvSpPr>
        <p:spPr>
          <a:xfrm>
            <a:off x="3677563" y="2767800"/>
            <a:ext cx="6321287" cy="507831"/>
          </a:xfrm>
          <a:prstGeom prst="rect">
            <a:avLst/>
          </a:prstGeom>
          <a:noFill/>
        </p:spPr>
        <p:txBody>
          <a:bodyPr wrap="square" rtlCol="0">
            <a:spAutoFit/>
          </a:bodyPr>
          <a:lstStyle/>
          <a:p>
            <a:r>
              <a:rPr lang="bs-Latn-BA" sz="1350" dirty="0"/>
              <a:t>Proizvodnja hrane koja nema nikakve veze sa klasičnom poljoprivrednom proizvodnjom?</a:t>
            </a:r>
          </a:p>
        </p:txBody>
      </p:sp>
      <p:sp>
        <p:nvSpPr>
          <p:cNvPr id="12" name="TextBox 11"/>
          <p:cNvSpPr txBox="1"/>
          <p:nvPr/>
        </p:nvSpPr>
        <p:spPr>
          <a:xfrm>
            <a:off x="1524001" y="2737857"/>
            <a:ext cx="2134553" cy="3000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PROIZVODNJA HRANE!</a:t>
            </a:r>
          </a:p>
        </p:txBody>
      </p:sp>
      <p:sp>
        <p:nvSpPr>
          <p:cNvPr id="13" name="TextBox 12"/>
          <p:cNvSpPr txBox="1"/>
          <p:nvPr/>
        </p:nvSpPr>
        <p:spPr>
          <a:xfrm>
            <a:off x="3654702" y="3019259"/>
            <a:ext cx="6784698" cy="300082"/>
          </a:xfrm>
          <a:prstGeom prst="rect">
            <a:avLst/>
          </a:prstGeom>
          <a:noFill/>
        </p:spPr>
        <p:txBody>
          <a:bodyPr wrap="square" rtlCol="0">
            <a:spAutoFit/>
          </a:bodyPr>
          <a:lstStyle/>
          <a:p>
            <a:r>
              <a:rPr lang="bs-Latn-BA" sz="1350" dirty="0"/>
              <a:t>Da li se ovom proizvodnjom može baviti svako – pojedinac, grupe građana, djeca ustanove?</a:t>
            </a:r>
          </a:p>
        </p:txBody>
      </p:sp>
      <p:sp>
        <p:nvSpPr>
          <p:cNvPr id="14" name="TextBox 13"/>
          <p:cNvSpPr txBox="1"/>
          <p:nvPr/>
        </p:nvSpPr>
        <p:spPr>
          <a:xfrm>
            <a:off x="3631843" y="3245002"/>
            <a:ext cx="6321287" cy="300082"/>
          </a:xfrm>
          <a:prstGeom prst="rect">
            <a:avLst/>
          </a:prstGeom>
          <a:noFill/>
        </p:spPr>
        <p:txBody>
          <a:bodyPr wrap="square" rtlCol="0">
            <a:spAutoFit/>
          </a:bodyPr>
          <a:lstStyle/>
          <a:p>
            <a:r>
              <a:rPr lang="bs-Latn-BA" sz="1350" dirty="0"/>
              <a:t>Proizvodnja hrane koja na bolji način odgovara potrebama lokalne zajednice?</a:t>
            </a:r>
          </a:p>
        </p:txBody>
      </p:sp>
      <p:sp>
        <p:nvSpPr>
          <p:cNvPr id="15" name="TextBox 14"/>
          <p:cNvSpPr txBox="1"/>
          <p:nvPr/>
        </p:nvSpPr>
        <p:spPr>
          <a:xfrm>
            <a:off x="3634700" y="3487891"/>
            <a:ext cx="6321287" cy="507831"/>
          </a:xfrm>
          <a:prstGeom prst="rect">
            <a:avLst/>
          </a:prstGeom>
          <a:noFill/>
        </p:spPr>
        <p:txBody>
          <a:bodyPr wrap="square" rtlCol="0">
            <a:spAutoFit/>
          </a:bodyPr>
          <a:lstStyle/>
          <a:p>
            <a:r>
              <a:rPr lang="bs-Latn-BA" sz="1350" dirty="0"/>
              <a:t>Proizvodnja hrane koja se organizira na neouobičajenom prostoru i koja se fokusira na bolje iskorištavanje prostora, a ne zemljišta?</a:t>
            </a:r>
          </a:p>
        </p:txBody>
      </p:sp>
      <p:sp>
        <p:nvSpPr>
          <p:cNvPr id="16" name="TextBox 15"/>
          <p:cNvSpPr txBox="1"/>
          <p:nvPr/>
        </p:nvSpPr>
        <p:spPr>
          <a:xfrm>
            <a:off x="3637558" y="4039387"/>
            <a:ext cx="6321287" cy="300082"/>
          </a:xfrm>
          <a:prstGeom prst="rect">
            <a:avLst/>
          </a:prstGeom>
          <a:noFill/>
        </p:spPr>
        <p:txBody>
          <a:bodyPr wrap="square" rtlCol="0">
            <a:spAutoFit/>
          </a:bodyPr>
          <a:lstStyle/>
          <a:p>
            <a:r>
              <a:rPr lang="bs-Latn-BA" sz="1350" dirty="0"/>
              <a:t>Proizvodnja koja proizvodi iste proizvode kao i klasična poljoprivrede?</a:t>
            </a:r>
          </a:p>
        </p:txBody>
      </p:sp>
      <p:sp>
        <p:nvSpPr>
          <p:cNvPr id="17" name="TextBox 16"/>
          <p:cNvSpPr txBox="1"/>
          <p:nvPr/>
        </p:nvSpPr>
        <p:spPr>
          <a:xfrm>
            <a:off x="1524001" y="3109334"/>
            <a:ext cx="2134553" cy="5078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DEMOKRATSKI SISTEM KOJI UKLJUČUJE ISKLJUČENE!</a:t>
            </a:r>
          </a:p>
        </p:txBody>
      </p:sp>
      <p:sp>
        <p:nvSpPr>
          <p:cNvPr id="18" name="Oval 17"/>
          <p:cNvSpPr/>
          <p:nvPr/>
        </p:nvSpPr>
        <p:spPr>
          <a:xfrm>
            <a:off x="1603887" y="1600201"/>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19" name="Oval 18"/>
          <p:cNvSpPr/>
          <p:nvPr/>
        </p:nvSpPr>
        <p:spPr>
          <a:xfrm>
            <a:off x="1598172" y="1628776"/>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20" name="Oval 19"/>
          <p:cNvSpPr/>
          <p:nvPr/>
        </p:nvSpPr>
        <p:spPr>
          <a:xfrm>
            <a:off x="2381127" y="1631633"/>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21" name="Oval 20"/>
          <p:cNvSpPr/>
          <p:nvPr/>
        </p:nvSpPr>
        <p:spPr>
          <a:xfrm>
            <a:off x="1595314" y="1600201"/>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22" name="TextBox 21"/>
          <p:cNvSpPr txBox="1"/>
          <p:nvPr/>
        </p:nvSpPr>
        <p:spPr>
          <a:xfrm>
            <a:off x="1524001" y="3669404"/>
            <a:ext cx="2134553" cy="71558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NEKONVENCIONALNI NAČINI KORIŠTENJA PROSTORA!</a:t>
            </a:r>
          </a:p>
        </p:txBody>
      </p:sp>
      <p:sp>
        <p:nvSpPr>
          <p:cNvPr id="23" name="TextBox 22"/>
          <p:cNvSpPr txBox="1"/>
          <p:nvPr/>
        </p:nvSpPr>
        <p:spPr>
          <a:xfrm>
            <a:off x="3666133" y="4865206"/>
            <a:ext cx="6321287" cy="715581"/>
          </a:xfrm>
          <a:prstGeom prst="rect">
            <a:avLst/>
          </a:prstGeom>
          <a:noFill/>
        </p:spPr>
        <p:txBody>
          <a:bodyPr wrap="square" rtlCol="0">
            <a:spAutoFit/>
          </a:bodyPr>
          <a:lstStyle/>
          <a:p>
            <a:r>
              <a:rPr lang="bs-Latn-BA" sz="1350" dirty="0"/>
              <a:t>Proizvodnja i distribucija hrane koja smanjuje troškove transporta, a povećava sigurnost odnosno znanje odakle hrana dolazi, te se povezuje sa komplementarnim granama – rekreacija, liječenje, gastro užitci, zanati?</a:t>
            </a:r>
          </a:p>
        </p:txBody>
      </p:sp>
      <p:sp>
        <p:nvSpPr>
          <p:cNvPr id="24" name="TextBox 23"/>
          <p:cNvSpPr txBox="1"/>
          <p:nvPr/>
        </p:nvSpPr>
        <p:spPr>
          <a:xfrm>
            <a:off x="3657560" y="4350856"/>
            <a:ext cx="6321287" cy="507831"/>
          </a:xfrm>
          <a:prstGeom prst="rect">
            <a:avLst/>
          </a:prstGeom>
          <a:noFill/>
        </p:spPr>
        <p:txBody>
          <a:bodyPr wrap="square" rtlCol="0">
            <a:spAutoFit/>
          </a:bodyPr>
          <a:lstStyle/>
          <a:p>
            <a:r>
              <a:rPr lang="bs-Latn-BA" sz="1350" dirty="0"/>
              <a:t>Proizvodnja hrane koja nudi nove/inovirane proizvode i usluge koje dobija primjenom inovativnih tehničko tehnoloških metoda i poslovnih modela?</a:t>
            </a:r>
          </a:p>
        </p:txBody>
      </p:sp>
      <p:sp>
        <p:nvSpPr>
          <p:cNvPr id="25" name="TextBox 24"/>
          <p:cNvSpPr txBox="1"/>
          <p:nvPr/>
        </p:nvSpPr>
        <p:spPr>
          <a:xfrm>
            <a:off x="1524001" y="4426640"/>
            <a:ext cx="2134553" cy="5078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STVARA NOVU VRIJEDNOST!</a:t>
            </a:r>
          </a:p>
        </p:txBody>
      </p:sp>
      <p:sp>
        <p:nvSpPr>
          <p:cNvPr id="26" name="TextBox 25"/>
          <p:cNvSpPr txBox="1"/>
          <p:nvPr/>
        </p:nvSpPr>
        <p:spPr>
          <a:xfrm>
            <a:off x="1524001" y="4960992"/>
            <a:ext cx="2134553" cy="3000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INOVATIVNOST!</a:t>
            </a:r>
          </a:p>
        </p:txBody>
      </p:sp>
      <p:sp>
        <p:nvSpPr>
          <p:cNvPr id="27" name="TextBox 26"/>
          <p:cNvSpPr txBox="1"/>
          <p:nvPr/>
        </p:nvSpPr>
        <p:spPr>
          <a:xfrm>
            <a:off x="1524001" y="5281032"/>
            <a:ext cx="2134553" cy="3000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ISPLATIVOST!</a:t>
            </a:r>
          </a:p>
        </p:txBody>
      </p:sp>
      <p:sp>
        <p:nvSpPr>
          <p:cNvPr id="28" name="TextBox 27"/>
          <p:cNvSpPr txBox="1"/>
          <p:nvPr/>
        </p:nvSpPr>
        <p:spPr>
          <a:xfrm>
            <a:off x="3660418" y="5516003"/>
            <a:ext cx="6321287" cy="507831"/>
          </a:xfrm>
          <a:prstGeom prst="rect">
            <a:avLst/>
          </a:prstGeom>
          <a:noFill/>
        </p:spPr>
        <p:txBody>
          <a:bodyPr wrap="square" rtlCol="0">
            <a:spAutoFit/>
          </a:bodyPr>
          <a:lstStyle/>
          <a:p>
            <a:r>
              <a:rPr lang="bs-Latn-BA" sz="1350" dirty="0"/>
              <a:t>Proizvodnja hrane koja smanjuje/koristi otpad, smanjuje emisiju štetnih gasova i smanjuje zagađenje vode i efikasno je koristi?</a:t>
            </a:r>
          </a:p>
        </p:txBody>
      </p:sp>
      <p:sp>
        <p:nvSpPr>
          <p:cNvPr id="29" name="Oval 28"/>
          <p:cNvSpPr/>
          <p:nvPr/>
        </p:nvSpPr>
        <p:spPr>
          <a:xfrm>
            <a:off x="1598172" y="1620203"/>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34" name="TextBox 33"/>
          <p:cNvSpPr txBox="1"/>
          <p:nvPr/>
        </p:nvSpPr>
        <p:spPr>
          <a:xfrm>
            <a:off x="1524001" y="5609644"/>
            <a:ext cx="2134553" cy="3000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OKOLIŠNO PRIHVATLJIVA!</a:t>
            </a:r>
          </a:p>
        </p:txBody>
      </p:sp>
      <p:sp>
        <p:nvSpPr>
          <p:cNvPr id="35" name="Rectangle 34"/>
          <p:cNvSpPr/>
          <p:nvPr/>
        </p:nvSpPr>
        <p:spPr>
          <a:xfrm>
            <a:off x="3727132" y="2494597"/>
            <a:ext cx="6940868" cy="3489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s-Latn-BA" sz="1500" dirty="0"/>
              <a:t>Urbana poljoprivreda je skup inovativnih tehničkotehnoloških rješenja pri proizvodnji distribuciji i konzumaciji hrane koja se organizira u urbanim i periurbanim prostorima i fokusira se na efikasno, nekonvencionalno i inovativno korišten prostor (i vertikalno i horizontalno i na zemlji i na drugim površinama) i koja nudi proizvode i usluge koje adekvatnije zadovoljavaju potrebe lokalne zajednice i to tako što obezbjeđuju hranu iz poznatog izvora, smanjuju potrebu za transporto, efikasnije koriste vodu i manje je zagađaju, dok smanjuju i produkciju štetnih gasova, doprinose smanjenju zagađenja u gradovima, te smanjuju i/ili koriste otpad. Ovakva proizvodnja se organizira kroz inovativne poslovne modele i nudi usluge lokalnoj zajednici i to obezbjeđujući mogućnost stvaranja novih prihoda (radnih mjesta), nudi prostor za relaksaciju i „društvenu rehabilitaciju“, edukaciju i podiže nivo socijalne kohezije pomažući svima koji su na naki način isključeni ili nemaju isti pristup. To je pokret koji je u nastajanju, ali također pokret koji postaje važan u megapolisima koji sve češće imaju politike snabdjevanja i osiguranja hrane i/ili izgradnje zelene infrastrukturekoja služi za posizanje kvaliteta života!</a:t>
            </a:r>
          </a:p>
        </p:txBody>
      </p:sp>
    </p:spTree>
    <p:extLst>
      <p:ext uri="{BB962C8B-B14F-4D97-AF65-F5344CB8AC3E}">
        <p14:creationId xmlns:p14="http://schemas.microsoft.com/office/powerpoint/2010/main" val="147620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9" presetClass="exit" presetSubtype="0" fill="hold" grpId="1" nodeType="afterEffect">
                                  <p:stCondLst>
                                    <p:cond delay="0"/>
                                  </p:stCondLst>
                                  <p:childTnLst>
                                    <p:animEffect transition="out" filter="dissolv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par>
                          <p:cTn id="25" fill="hold">
                            <p:stCondLst>
                              <p:cond delay="1000"/>
                            </p:stCondLst>
                            <p:childTnLst>
                              <p:par>
                                <p:cTn id="26" presetID="9" presetClass="exit" presetSubtype="0" fill="hold" grpId="1" nodeType="afterEffect">
                                  <p:stCondLst>
                                    <p:cond delay="0"/>
                                  </p:stCondLst>
                                  <p:childTnLst>
                                    <p:animEffect transition="out" filter="dissolv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heel(1)">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9" presetClass="exit" presetSubtype="0" fill="hold" grpId="1" nodeType="afterEffect">
                                  <p:stCondLst>
                                    <p:cond delay="0"/>
                                  </p:stCondLst>
                                  <p:childTnLst>
                                    <p:animEffect transition="out" filter="dissolv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heel(1)">
                                      <p:cBhvr>
                                        <p:cTn id="65" dur="20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xit" presetSubtype="0" fill="hold" grpId="1" nodeType="clickEffect">
                                  <p:stCondLst>
                                    <p:cond delay="0"/>
                                  </p:stCondLst>
                                  <p:childTnLst>
                                    <p:animEffect transition="out" filter="dissolv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wheel(1)">
                                      <p:cBhvr>
                                        <p:cTn id="85" dur="20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500" fill="hold"/>
                                        <p:tgtEl>
                                          <p:spTgt spid="22"/>
                                        </p:tgtEl>
                                        <p:attrNameLst>
                                          <p:attrName>ppt_x</p:attrName>
                                        </p:attrNameLst>
                                      </p:cBhvr>
                                      <p:tavLst>
                                        <p:tav tm="0">
                                          <p:val>
                                            <p:strVal val="0-#ppt_w/2"/>
                                          </p:val>
                                        </p:tav>
                                        <p:tav tm="100000">
                                          <p:val>
                                            <p:strVal val="#ppt_x"/>
                                          </p:val>
                                        </p:tav>
                                      </p:tavLst>
                                    </p:anim>
                                    <p:anim calcmode="lin" valueType="num">
                                      <p:cBhvr additive="base">
                                        <p:cTn id="91" dur="500" fill="hold"/>
                                        <p:tgtEl>
                                          <p:spTgt spid="22"/>
                                        </p:tgtEl>
                                        <p:attrNameLst>
                                          <p:attrName>ppt_y</p:attrName>
                                        </p:attrNameLst>
                                      </p:cBhvr>
                                      <p:tavLst>
                                        <p:tav tm="0">
                                          <p:val>
                                            <p:strVal val="#ppt_y"/>
                                          </p:val>
                                        </p:tav>
                                        <p:tav tm="100000">
                                          <p:val>
                                            <p:strVal val="#ppt_y"/>
                                          </p:val>
                                        </p:tav>
                                      </p:tavLst>
                                    </p:anim>
                                  </p:childTnLst>
                                </p:cTn>
                              </p:par>
                            </p:childTnLst>
                          </p:cTn>
                        </p:par>
                        <p:par>
                          <p:cTn id="92" fill="hold">
                            <p:stCondLst>
                              <p:cond delay="500"/>
                            </p:stCondLst>
                            <p:childTnLst>
                              <p:par>
                                <p:cTn id="93" presetID="9" presetClass="exit" presetSubtype="0" fill="hold" grpId="1" nodeType="afterEffect">
                                  <p:stCondLst>
                                    <p:cond delay="0"/>
                                  </p:stCondLst>
                                  <p:childTnLst>
                                    <p:animEffect transition="out" filter="dissolve">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par>
                                <p:cTn id="96" presetID="9" presetClass="exit" presetSubtype="0" fill="hold" grpId="1" nodeType="withEffect">
                                  <p:stCondLst>
                                    <p:cond delay="0"/>
                                  </p:stCondLst>
                                  <p:childTnLst>
                                    <p:animEffect transition="out" filter="dissolv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1000"/>
                                        <p:tgtEl>
                                          <p:spTgt spid="16"/>
                                        </p:tgtEl>
                                      </p:cBhvr>
                                    </p:animEffect>
                                    <p:anim calcmode="lin" valueType="num">
                                      <p:cBhvr>
                                        <p:cTn id="104" dur="1000" fill="hold"/>
                                        <p:tgtEl>
                                          <p:spTgt spid="16"/>
                                        </p:tgtEl>
                                        <p:attrNameLst>
                                          <p:attrName>ppt_x</p:attrName>
                                        </p:attrNameLst>
                                      </p:cBhvr>
                                      <p:tavLst>
                                        <p:tav tm="0">
                                          <p:val>
                                            <p:strVal val="#ppt_x"/>
                                          </p:val>
                                        </p:tav>
                                        <p:tav tm="100000">
                                          <p:val>
                                            <p:strVal val="#ppt_x"/>
                                          </p:val>
                                        </p:tav>
                                      </p:tavLst>
                                    </p:anim>
                                    <p:anim calcmode="lin" valueType="num">
                                      <p:cBhvr>
                                        <p:cTn id="105" dur="1000" fill="hold"/>
                                        <p:tgtEl>
                                          <p:spTgt spid="16"/>
                                        </p:tgtEl>
                                        <p:attrNameLst>
                                          <p:attrName>ppt_y</p:attrName>
                                        </p:attrNameLst>
                                      </p:cBhvr>
                                      <p:tavLst>
                                        <p:tav tm="0">
                                          <p:val>
                                            <p:strVal val="#ppt_y+.1"/>
                                          </p:val>
                                        </p:tav>
                                        <p:tav tm="100000">
                                          <p:val>
                                            <p:strVal val="#ppt_y"/>
                                          </p:val>
                                        </p:tav>
                                      </p:tavLst>
                                    </p:anim>
                                  </p:childTnLst>
                                </p:cTn>
                              </p:par>
                            </p:childTnLst>
                          </p:cTn>
                        </p:par>
                        <p:par>
                          <p:cTn id="106" fill="hold">
                            <p:stCondLst>
                              <p:cond delay="1000"/>
                            </p:stCondLst>
                            <p:childTnLst>
                              <p:par>
                                <p:cTn id="107" presetID="21" presetClass="entr" presetSubtype="1" fill="hold" grpId="0" nodeType="after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wheel(1)">
                                      <p:cBhvr>
                                        <p:cTn id="109" dur="200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ntr" presetSubtype="8"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 calcmode="lin" valueType="num">
                                      <p:cBhvr additive="base">
                                        <p:cTn id="114" dur="500" fill="hold"/>
                                        <p:tgtEl>
                                          <p:spTgt spid="25"/>
                                        </p:tgtEl>
                                        <p:attrNameLst>
                                          <p:attrName>ppt_x</p:attrName>
                                        </p:attrNameLst>
                                      </p:cBhvr>
                                      <p:tavLst>
                                        <p:tav tm="0">
                                          <p:val>
                                            <p:strVal val="0-#ppt_w/2"/>
                                          </p:val>
                                        </p:tav>
                                        <p:tav tm="100000">
                                          <p:val>
                                            <p:strVal val="#ppt_x"/>
                                          </p:val>
                                        </p:tav>
                                      </p:tavLst>
                                    </p:anim>
                                    <p:anim calcmode="lin" valueType="num">
                                      <p:cBhvr additive="base">
                                        <p:cTn id="115" dur="500" fill="hold"/>
                                        <p:tgtEl>
                                          <p:spTgt spid="25"/>
                                        </p:tgtEl>
                                        <p:attrNameLst>
                                          <p:attrName>ppt_y</p:attrName>
                                        </p:attrNameLst>
                                      </p:cBhvr>
                                      <p:tavLst>
                                        <p:tav tm="0">
                                          <p:val>
                                            <p:strVal val="#ppt_y"/>
                                          </p:val>
                                        </p:tav>
                                        <p:tav tm="100000">
                                          <p:val>
                                            <p:strVal val="#ppt_y"/>
                                          </p:val>
                                        </p:tav>
                                      </p:tavLst>
                                    </p:anim>
                                  </p:childTnLst>
                                </p:cTn>
                              </p:par>
                            </p:childTnLst>
                          </p:cTn>
                        </p:par>
                        <p:par>
                          <p:cTn id="116" fill="hold">
                            <p:stCondLst>
                              <p:cond delay="500"/>
                            </p:stCondLst>
                            <p:childTnLst>
                              <p:par>
                                <p:cTn id="117" presetID="9" presetClass="exit" presetSubtype="0" fill="hold" grpId="1" nodeType="afterEffect">
                                  <p:stCondLst>
                                    <p:cond delay="0"/>
                                  </p:stCondLst>
                                  <p:childTnLst>
                                    <p:animEffect transition="out" filter="dissolve">
                                      <p:cBhvr>
                                        <p:cTn id="118" dur="500"/>
                                        <p:tgtEl>
                                          <p:spTgt spid="16"/>
                                        </p:tgtEl>
                                      </p:cBhvr>
                                    </p:animEffect>
                                    <p:set>
                                      <p:cBhvr>
                                        <p:cTn id="119" dur="1" fill="hold">
                                          <p:stCondLst>
                                            <p:cond delay="499"/>
                                          </p:stCondLst>
                                        </p:cTn>
                                        <p:tgtEl>
                                          <p:spTgt spid="16"/>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1000"/>
                                        <p:tgtEl>
                                          <p:spTgt spid="24"/>
                                        </p:tgtEl>
                                      </p:cBhvr>
                                    </p:animEffect>
                                    <p:anim calcmode="lin" valueType="num">
                                      <p:cBhvr>
                                        <p:cTn id="128" dur="1000" fill="hold"/>
                                        <p:tgtEl>
                                          <p:spTgt spid="24"/>
                                        </p:tgtEl>
                                        <p:attrNameLst>
                                          <p:attrName>ppt_x</p:attrName>
                                        </p:attrNameLst>
                                      </p:cBhvr>
                                      <p:tavLst>
                                        <p:tav tm="0">
                                          <p:val>
                                            <p:strVal val="#ppt_x"/>
                                          </p:val>
                                        </p:tav>
                                        <p:tav tm="100000">
                                          <p:val>
                                            <p:strVal val="#ppt_x"/>
                                          </p:val>
                                        </p:tav>
                                      </p:tavLst>
                                    </p:anim>
                                    <p:anim calcmode="lin" valueType="num">
                                      <p:cBhvr>
                                        <p:cTn id="1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1" presetClass="entr" presetSubtype="1"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Effect transition="in" filter="wheel(1)">
                                      <p:cBhvr>
                                        <p:cTn id="134" dur="2000"/>
                                        <p:tgtEl>
                                          <p:spTgt spid="19"/>
                                        </p:tgtEl>
                                      </p:cBhvr>
                                    </p:animEffect>
                                  </p:childTnLst>
                                </p:cTn>
                              </p:par>
                            </p:childTnLst>
                          </p:cTn>
                        </p:par>
                      </p:childTnLst>
                    </p:cTn>
                  </p:par>
                  <p:par>
                    <p:cTn id="135" fill="hold">
                      <p:stCondLst>
                        <p:cond delay="indefinite"/>
                      </p:stCondLst>
                      <p:childTnLst>
                        <p:par>
                          <p:cTn id="136" fill="hold">
                            <p:stCondLst>
                              <p:cond delay="0"/>
                            </p:stCondLst>
                            <p:childTnLst>
                              <p:par>
                                <p:cTn id="137" presetID="2" presetClass="entr" presetSubtype="8" fill="hold" grpId="0" nodeType="clickEffect">
                                  <p:stCondLst>
                                    <p:cond delay="0"/>
                                  </p:stCondLst>
                                  <p:childTnLst>
                                    <p:set>
                                      <p:cBhvr>
                                        <p:cTn id="138" dur="1" fill="hold">
                                          <p:stCondLst>
                                            <p:cond delay="0"/>
                                          </p:stCondLst>
                                        </p:cTn>
                                        <p:tgtEl>
                                          <p:spTgt spid="26"/>
                                        </p:tgtEl>
                                        <p:attrNameLst>
                                          <p:attrName>style.visibility</p:attrName>
                                        </p:attrNameLst>
                                      </p:cBhvr>
                                      <p:to>
                                        <p:strVal val="visible"/>
                                      </p:to>
                                    </p:set>
                                    <p:anim calcmode="lin" valueType="num">
                                      <p:cBhvr additive="base">
                                        <p:cTn id="139" dur="500" fill="hold"/>
                                        <p:tgtEl>
                                          <p:spTgt spid="26"/>
                                        </p:tgtEl>
                                        <p:attrNameLst>
                                          <p:attrName>ppt_x</p:attrName>
                                        </p:attrNameLst>
                                      </p:cBhvr>
                                      <p:tavLst>
                                        <p:tav tm="0">
                                          <p:val>
                                            <p:strVal val="0-#ppt_w/2"/>
                                          </p:val>
                                        </p:tav>
                                        <p:tav tm="100000">
                                          <p:val>
                                            <p:strVal val="#ppt_x"/>
                                          </p:val>
                                        </p:tav>
                                      </p:tavLst>
                                    </p:anim>
                                    <p:anim calcmode="lin" valueType="num">
                                      <p:cBhvr additive="base">
                                        <p:cTn id="140" dur="500" fill="hold"/>
                                        <p:tgtEl>
                                          <p:spTgt spid="26"/>
                                        </p:tgtEl>
                                        <p:attrNameLst>
                                          <p:attrName>ppt_y</p:attrName>
                                        </p:attrNameLst>
                                      </p:cBhvr>
                                      <p:tavLst>
                                        <p:tav tm="0">
                                          <p:val>
                                            <p:strVal val="#ppt_y"/>
                                          </p:val>
                                        </p:tav>
                                        <p:tav tm="100000">
                                          <p:val>
                                            <p:strVal val="#ppt_y"/>
                                          </p:val>
                                        </p:tav>
                                      </p:tavLst>
                                    </p:anim>
                                  </p:childTnLst>
                                </p:cTn>
                              </p:par>
                            </p:childTnLst>
                          </p:cTn>
                        </p:par>
                        <p:par>
                          <p:cTn id="141" fill="hold">
                            <p:stCondLst>
                              <p:cond delay="500"/>
                            </p:stCondLst>
                            <p:childTnLst>
                              <p:par>
                                <p:cTn id="142" presetID="9" presetClass="exit" presetSubtype="0" fill="hold" grpId="1" nodeType="afterEffect">
                                  <p:stCondLst>
                                    <p:cond delay="0"/>
                                  </p:stCondLst>
                                  <p:childTnLst>
                                    <p:animEffect transition="out" filter="dissolve">
                                      <p:cBhvr>
                                        <p:cTn id="143" dur="500"/>
                                        <p:tgtEl>
                                          <p:spTgt spid="24"/>
                                        </p:tgtEl>
                                      </p:cBhvr>
                                    </p:animEffect>
                                    <p:set>
                                      <p:cBhvr>
                                        <p:cTn id="144" dur="1" fill="hold">
                                          <p:stCondLst>
                                            <p:cond delay="499"/>
                                          </p:stCondLst>
                                        </p:cTn>
                                        <p:tgtEl>
                                          <p:spTgt spid="24"/>
                                        </p:tgtEl>
                                        <p:attrNameLst>
                                          <p:attrName>style.visibility</p:attrName>
                                        </p:attrNameLst>
                                      </p:cBhvr>
                                      <p:to>
                                        <p:strVal val="hidden"/>
                                      </p:to>
                                    </p:set>
                                  </p:childTnLst>
                                </p:cTn>
                              </p:par>
                              <p:par>
                                <p:cTn id="145" presetID="9" presetClass="exit" presetSubtype="0" fill="hold" grpId="1" nodeType="withEffect">
                                  <p:stCondLst>
                                    <p:cond delay="0"/>
                                  </p:stCondLst>
                                  <p:childTnLst>
                                    <p:animEffect transition="out" filter="dissolve">
                                      <p:cBhvr>
                                        <p:cTn id="146" dur="500"/>
                                        <p:tgtEl>
                                          <p:spTgt spid="19"/>
                                        </p:tgtEl>
                                      </p:cBhvr>
                                    </p:animEffect>
                                    <p:set>
                                      <p:cBhvr>
                                        <p:cTn id="147" dur="1" fill="hold">
                                          <p:stCondLst>
                                            <p:cond delay="499"/>
                                          </p:stCondLst>
                                        </p:cTn>
                                        <p:tgtEl>
                                          <p:spTgt spid="19"/>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23"/>
                                        </p:tgtEl>
                                        <p:attrNameLst>
                                          <p:attrName>style.visibility</p:attrName>
                                        </p:attrNameLst>
                                      </p:cBhvr>
                                      <p:to>
                                        <p:strVal val="visible"/>
                                      </p:to>
                                    </p:set>
                                    <p:animEffect transition="in" filter="fade">
                                      <p:cBhvr>
                                        <p:cTn id="152" dur="1000"/>
                                        <p:tgtEl>
                                          <p:spTgt spid="23"/>
                                        </p:tgtEl>
                                      </p:cBhvr>
                                    </p:animEffect>
                                    <p:anim calcmode="lin" valueType="num">
                                      <p:cBhvr>
                                        <p:cTn id="153" dur="1000" fill="hold"/>
                                        <p:tgtEl>
                                          <p:spTgt spid="23"/>
                                        </p:tgtEl>
                                        <p:attrNameLst>
                                          <p:attrName>ppt_x</p:attrName>
                                        </p:attrNameLst>
                                      </p:cBhvr>
                                      <p:tavLst>
                                        <p:tav tm="0">
                                          <p:val>
                                            <p:strVal val="#ppt_x"/>
                                          </p:val>
                                        </p:tav>
                                        <p:tav tm="100000">
                                          <p:val>
                                            <p:strVal val="#ppt_x"/>
                                          </p:val>
                                        </p:tav>
                                      </p:tavLst>
                                    </p:anim>
                                    <p:anim calcmode="lin" valueType="num">
                                      <p:cBhvr>
                                        <p:cTn id="154" dur="1000" fill="hold"/>
                                        <p:tgtEl>
                                          <p:spTgt spid="23"/>
                                        </p:tgtEl>
                                        <p:attrNameLst>
                                          <p:attrName>ppt_y</p:attrName>
                                        </p:attrNameLst>
                                      </p:cBhvr>
                                      <p:tavLst>
                                        <p:tav tm="0">
                                          <p:val>
                                            <p:strVal val="#ppt_y+.1"/>
                                          </p:val>
                                        </p:tav>
                                        <p:tav tm="100000">
                                          <p:val>
                                            <p:strVal val="#ppt_y"/>
                                          </p:val>
                                        </p:tav>
                                      </p:tavLst>
                                    </p:anim>
                                  </p:childTnLst>
                                </p:cTn>
                              </p:par>
                            </p:childTnLst>
                          </p:cTn>
                        </p:par>
                        <p:par>
                          <p:cTn id="155" fill="hold">
                            <p:stCondLst>
                              <p:cond delay="1000"/>
                            </p:stCondLst>
                            <p:childTnLst>
                              <p:par>
                                <p:cTn id="156" presetID="21" presetClass="entr" presetSubtype="1" fill="hold" grpId="0" nodeType="afterEffect">
                                  <p:stCondLst>
                                    <p:cond delay="0"/>
                                  </p:stCondLst>
                                  <p:childTnLst>
                                    <p:set>
                                      <p:cBhvr>
                                        <p:cTn id="157" dur="1" fill="hold">
                                          <p:stCondLst>
                                            <p:cond delay="0"/>
                                          </p:stCondLst>
                                        </p:cTn>
                                        <p:tgtEl>
                                          <p:spTgt spid="18"/>
                                        </p:tgtEl>
                                        <p:attrNameLst>
                                          <p:attrName>style.visibility</p:attrName>
                                        </p:attrNameLst>
                                      </p:cBhvr>
                                      <p:to>
                                        <p:strVal val="visible"/>
                                      </p:to>
                                    </p:set>
                                    <p:animEffect transition="in" filter="wheel(1)">
                                      <p:cBhvr>
                                        <p:cTn id="158" dur="2000"/>
                                        <p:tgtEl>
                                          <p:spTgt spid="18"/>
                                        </p:tgtEl>
                                      </p:cBhvr>
                                    </p:animEffect>
                                  </p:childTnLst>
                                </p:cTn>
                              </p:par>
                            </p:childTnLst>
                          </p:cTn>
                        </p:par>
                      </p:childTnLst>
                    </p:cTn>
                  </p:par>
                  <p:par>
                    <p:cTn id="159" fill="hold">
                      <p:stCondLst>
                        <p:cond delay="indefinite"/>
                      </p:stCondLst>
                      <p:childTnLst>
                        <p:par>
                          <p:cTn id="160" fill="hold">
                            <p:stCondLst>
                              <p:cond delay="0"/>
                            </p:stCondLst>
                            <p:childTnLst>
                              <p:par>
                                <p:cTn id="161" presetID="2" presetClass="entr" presetSubtype="8" fill="hold" grpId="0" nodeType="clickEffect">
                                  <p:stCondLst>
                                    <p:cond delay="0"/>
                                  </p:stCondLst>
                                  <p:childTnLst>
                                    <p:set>
                                      <p:cBhvr>
                                        <p:cTn id="162" dur="1" fill="hold">
                                          <p:stCondLst>
                                            <p:cond delay="0"/>
                                          </p:stCondLst>
                                        </p:cTn>
                                        <p:tgtEl>
                                          <p:spTgt spid="27"/>
                                        </p:tgtEl>
                                        <p:attrNameLst>
                                          <p:attrName>style.visibility</p:attrName>
                                        </p:attrNameLst>
                                      </p:cBhvr>
                                      <p:to>
                                        <p:strVal val="visible"/>
                                      </p:to>
                                    </p:set>
                                    <p:anim calcmode="lin" valueType="num">
                                      <p:cBhvr additive="base">
                                        <p:cTn id="163" dur="500" fill="hold"/>
                                        <p:tgtEl>
                                          <p:spTgt spid="27"/>
                                        </p:tgtEl>
                                        <p:attrNameLst>
                                          <p:attrName>ppt_x</p:attrName>
                                        </p:attrNameLst>
                                      </p:cBhvr>
                                      <p:tavLst>
                                        <p:tav tm="0">
                                          <p:val>
                                            <p:strVal val="0-#ppt_w/2"/>
                                          </p:val>
                                        </p:tav>
                                        <p:tav tm="100000">
                                          <p:val>
                                            <p:strVal val="#ppt_x"/>
                                          </p:val>
                                        </p:tav>
                                      </p:tavLst>
                                    </p:anim>
                                    <p:anim calcmode="lin" valueType="num">
                                      <p:cBhvr additive="base">
                                        <p:cTn id="164" dur="500" fill="hold"/>
                                        <p:tgtEl>
                                          <p:spTgt spid="27"/>
                                        </p:tgtEl>
                                        <p:attrNameLst>
                                          <p:attrName>ppt_y</p:attrName>
                                        </p:attrNameLst>
                                      </p:cBhvr>
                                      <p:tavLst>
                                        <p:tav tm="0">
                                          <p:val>
                                            <p:strVal val="#ppt_y"/>
                                          </p:val>
                                        </p:tav>
                                        <p:tav tm="100000">
                                          <p:val>
                                            <p:strVal val="#ppt_y"/>
                                          </p:val>
                                        </p:tav>
                                      </p:tavLst>
                                    </p:anim>
                                  </p:childTnLst>
                                </p:cTn>
                              </p:par>
                            </p:childTnLst>
                          </p:cTn>
                        </p:par>
                        <p:par>
                          <p:cTn id="165" fill="hold">
                            <p:stCondLst>
                              <p:cond delay="500"/>
                            </p:stCondLst>
                            <p:childTnLst>
                              <p:par>
                                <p:cTn id="166" presetID="9" presetClass="exit" presetSubtype="0" fill="hold" grpId="1" nodeType="afterEffect">
                                  <p:stCondLst>
                                    <p:cond delay="0"/>
                                  </p:stCondLst>
                                  <p:childTnLst>
                                    <p:animEffect transition="out" filter="dissolve">
                                      <p:cBhvr>
                                        <p:cTn id="167" dur="500"/>
                                        <p:tgtEl>
                                          <p:spTgt spid="23"/>
                                        </p:tgtEl>
                                      </p:cBhvr>
                                    </p:animEffect>
                                    <p:set>
                                      <p:cBhvr>
                                        <p:cTn id="168" dur="1" fill="hold">
                                          <p:stCondLst>
                                            <p:cond delay="499"/>
                                          </p:stCondLst>
                                        </p:cTn>
                                        <p:tgtEl>
                                          <p:spTgt spid="23"/>
                                        </p:tgtEl>
                                        <p:attrNameLst>
                                          <p:attrName>style.visibility</p:attrName>
                                        </p:attrNameLst>
                                      </p:cBhvr>
                                      <p:to>
                                        <p:strVal val="hidden"/>
                                      </p:to>
                                    </p:set>
                                  </p:childTnLst>
                                </p:cTn>
                              </p:par>
                            </p:childTnLst>
                          </p:cTn>
                        </p:par>
                        <p:par>
                          <p:cTn id="169" fill="hold">
                            <p:stCondLst>
                              <p:cond delay="1000"/>
                            </p:stCondLst>
                            <p:childTnLst>
                              <p:par>
                                <p:cTn id="170" presetID="9" presetClass="exit" presetSubtype="0" fill="hold" grpId="1" nodeType="afterEffect">
                                  <p:stCondLst>
                                    <p:cond delay="0"/>
                                  </p:stCondLst>
                                  <p:childTnLst>
                                    <p:animEffect transition="out" filter="dissolve">
                                      <p:cBhvr>
                                        <p:cTn id="171" dur="500"/>
                                        <p:tgtEl>
                                          <p:spTgt spid="18"/>
                                        </p:tgtEl>
                                      </p:cBhvr>
                                    </p:animEffect>
                                    <p:set>
                                      <p:cBhvr>
                                        <p:cTn id="172" dur="1" fill="hold">
                                          <p:stCondLst>
                                            <p:cond delay="499"/>
                                          </p:stCondLst>
                                        </p:cTn>
                                        <p:tgtEl>
                                          <p:spTgt spid="18"/>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28"/>
                                        </p:tgtEl>
                                        <p:attrNameLst>
                                          <p:attrName>style.visibility</p:attrName>
                                        </p:attrNameLst>
                                      </p:cBhvr>
                                      <p:to>
                                        <p:strVal val="visible"/>
                                      </p:to>
                                    </p:set>
                                    <p:animEffect transition="in" filter="fade">
                                      <p:cBhvr>
                                        <p:cTn id="177" dur="1000"/>
                                        <p:tgtEl>
                                          <p:spTgt spid="28"/>
                                        </p:tgtEl>
                                      </p:cBhvr>
                                    </p:animEffect>
                                    <p:anim calcmode="lin" valueType="num">
                                      <p:cBhvr>
                                        <p:cTn id="178" dur="1000" fill="hold"/>
                                        <p:tgtEl>
                                          <p:spTgt spid="28"/>
                                        </p:tgtEl>
                                        <p:attrNameLst>
                                          <p:attrName>ppt_x</p:attrName>
                                        </p:attrNameLst>
                                      </p:cBhvr>
                                      <p:tavLst>
                                        <p:tav tm="0">
                                          <p:val>
                                            <p:strVal val="#ppt_x"/>
                                          </p:val>
                                        </p:tav>
                                        <p:tav tm="100000">
                                          <p:val>
                                            <p:strVal val="#ppt_x"/>
                                          </p:val>
                                        </p:tav>
                                      </p:tavLst>
                                    </p:anim>
                                    <p:anim calcmode="lin" valueType="num">
                                      <p:cBhvr>
                                        <p:cTn id="179" dur="1000" fill="hold"/>
                                        <p:tgtEl>
                                          <p:spTgt spid="28"/>
                                        </p:tgtEl>
                                        <p:attrNameLst>
                                          <p:attrName>ppt_y</p:attrName>
                                        </p:attrNameLst>
                                      </p:cBhvr>
                                      <p:tavLst>
                                        <p:tav tm="0">
                                          <p:val>
                                            <p:strVal val="#ppt_y+.1"/>
                                          </p:val>
                                        </p:tav>
                                        <p:tav tm="100000">
                                          <p:val>
                                            <p:strVal val="#ppt_y"/>
                                          </p:val>
                                        </p:tav>
                                      </p:tavLst>
                                    </p:anim>
                                  </p:childTnLst>
                                </p:cTn>
                              </p:par>
                            </p:childTnLst>
                          </p:cTn>
                        </p:par>
                        <p:par>
                          <p:cTn id="180" fill="hold">
                            <p:stCondLst>
                              <p:cond delay="1000"/>
                            </p:stCondLst>
                            <p:childTnLst>
                              <p:par>
                                <p:cTn id="181" presetID="21" presetClass="entr" presetSubtype="1" fill="hold" grpId="0" nodeType="afterEffect">
                                  <p:stCondLst>
                                    <p:cond delay="0"/>
                                  </p:stCondLst>
                                  <p:childTnLst>
                                    <p:set>
                                      <p:cBhvr>
                                        <p:cTn id="182" dur="1" fill="hold">
                                          <p:stCondLst>
                                            <p:cond delay="0"/>
                                          </p:stCondLst>
                                        </p:cTn>
                                        <p:tgtEl>
                                          <p:spTgt spid="29"/>
                                        </p:tgtEl>
                                        <p:attrNameLst>
                                          <p:attrName>style.visibility</p:attrName>
                                        </p:attrNameLst>
                                      </p:cBhvr>
                                      <p:to>
                                        <p:strVal val="visible"/>
                                      </p:to>
                                    </p:set>
                                    <p:animEffect transition="in" filter="wheel(1)">
                                      <p:cBhvr>
                                        <p:cTn id="183" dur="2000"/>
                                        <p:tgtEl>
                                          <p:spTgt spid="29"/>
                                        </p:tgtEl>
                                      </p:cBhvr>
                                    </p:animEffect>
                                  </p:childTnLst>
                                </p:cTn>
                              </p:par>
                            </p:childTnLst>
                          </p:cTn>
                        </p:par>
                      </p:childTnLst>
                    </p:cTn>
                  </p:par>
                  <p:par>
                    <p:cTn id="184" fill="hold">
                      <p:stCondLst>
                        <p:cond delay="indefinite"/>
                      </p:stCondLst>
                      <p:childTnLst>
                        <p:par>
                          <p:cTn id="185" fill="hold">
                            <p:stCondLst>
                              <p:cond delay="0"/>
                            </p:stCondLst>
                            <p:childTnLst>
                              <p:par>
                                <p:cTn id="186" presetID="2" presetClass="entr" presetSubtype="8" fill="hold" grpId="0" nodeType="clickEffect">
                                  <p:stCondLst>
                                    <p:cond delay="0"/>
                                  </p:stCondLst>
                                  <p:childTnLst>
                                    <p:set>
                                      <p:cBhvr>
                                        <p:cTn id="187" dur="1" fill="hold">
                                          <p:stCondLst>
                                            <p:cond delay="0"/>
                                          </p:stCondLst>
                                        </p:cTn>
                                        <p:tgtEl>
                                          <p:spTgt spid="34"/>
                                        </p:tgtEl>
                                        <p:attrNameLst>
                                          <p:attrName>style.visibility</p:attrName>
                                        </p:attrNameLst>
                                      </p:cBhvr>
                                      <p:to>
                                        <p:strVal val="visible"/>
                                      </p:to>
                                    </p:set>
                                    <p:anim calcmode="lin" valueType="num">
                                      <p:cBhvr additive="base">
                                        <p:cTn id="188" dur="500" fill="hold"/>
                                        <p:tgtEl>
                                          <p:spTgt spid="34"/>
                                        </p:tgtEl>
                                        <p:attrNameLst>
                                          <p:attrName>ppt_x</p:attrName>
                                        </p:attrNameLst>
                                      </p:cBhvr>
                                      <p:tavLst>
                                        <p:tav tm="0">
                                          <p:val>
                                            <p:strVal val="0-#ppt_w/2"/>
                                          </p:val>
                                        </p:tav>
                                        <p:tav tm="100000">
                                          <p:val>
                                            <p:strVal val="#ppt_x"/>
                                          </p:val>
                                        </p:tav>
                                      </p:tavLst>
                                    </p:anim>
                                    <p:anim calcmode="lin" valueType="num">
                                      <p:cBhvr additive="base">
                                        <p:cTn id="189" dur="500" fill="hold"/>
                                        <p:tgtEl>
                                          <p:spTgt spid="34"/>
                                        </p:tgtEl>
                                        <p:attrNameLst>
                                          <p:attrName>ppt_y</p:attrName>
                                        </p:attrNameLst>
                                      </p:cBhvr>
                                      <p:tavLst>
                                        <p:tav tm="0">
                                          <p:val>
                                            <p:strVal val="#ppt_y"/>
                                          </p:val>
                                        </p:tav>
                                        <p:tav tm="100000">
                                          <p:val>
                                            <p:strVal val="#ppt_y"/>
                                          </p:val>
                                        </p:tav>
                                      </p:tavLst>
                                    </p:anim>
                                  </p:childTnLst>
                                </p:cTn>
                              </p:par>
                            </p:childTnLst>
                          </p:cTn>
                        </p:par>
                        <p:par>
                          <p:cTn id="190" fill="hold">
                            <p:stCondLst>
                              <p:cond delay="500"/>
                            </p:stCondLst>
                            <p:childTnLst>
                              <p:par>
                                <p:cTn id="191" presetID="9" presetClass="exit" presetSubtype="0" fill="hold" grpId="1" nodeType="afterEffect">
                                  <p:stCondLst>
                                    <p:cond delay="0"/>
                                  </p:stCondLst>
                                  <p:childTnLst>
                                    <p:animEffect transition="out" filter="dissolve">
                                      <p:cBhvr>
                                        <p:cTn id="192" dur="500"/>
                                        <p:tgtEl>
                                          <p:spTgt spid="28"/>
                                        </p:tgtEl>
                                      </p:cBhvr>
                                    </p:animEffect>
                                    <p:set>
                                      <p:cBhvr>
                                        <p:cTn id="193" dur="1" fill="hold">
                                          <p:stCondLst>
                                            <p:cond delay="499"/>
                                          </p:stCondLst>
                                        </p:cTn>
                                        <p:tgtEl>
                                          <p:spTgt spid="28"/>
                                        </p:tgtEl>
                                        <p:attrNameLst>
                                          <p:attrName>style.visibility</p:attrName>
                                        </p:attrNameLst>
                                      </p:cBhvr>
                                      <p:to>
                                        <p:strVal val="hidden"/>
                                      </p:to>
                                    </p:set>
                                  </p:childTnLst>
                                </p:cTn>
                              </p:par>
                              <p:par>
                                <p:cTn id="194" presetID="9" presetClass="exit" presetSubtype="0" fill="hold" grpId="1" nodeType="withEffect">
                                  <p:stCondLst>
                                    <p:cond delay="0"/>
                                  </p:stCondLst>
                                  <p:childTnLst>
                                    <p:animEffect transition="out" filter="dissolve">
                                      <p:cBhvr>
                                        <p:cTn id="195" dur="500"/>
                                        <p:tgtEl>
                                          <p:spTgt spid="29"/>
                                        </p:tgtEl>
                                      </p:cBhvr>
                                    </p:animEffect>
                                    <p:set>
                                      <p:cBhvr>
                                        <p:cTn id="196" dur="1" fill="hold">
                                          <p:stCondLst>
                                            <p:cond delay="499"/>
                                          </p:stCondLst>
                                        </p:cTn>
                                        <p:tgtEl>
                                          <p:spTgt spid="29"/>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1" presetClass="entr" presetSubtype="1" fill="hold" grpId="0" nodeType="clickEffect">
                                  <p:stCondLst>
                                    <p:cond delay="0"/>
                                  </p:stCondLst>
                                  <p:childTnLst>
                                    <p:set>
                                      <p:cBhvr>
                                        <p:cTn id="200" dur="1" fill="hold">
                                          <p:stCondLst>
                                            <p:cond delay="0"/>
                                          </p:stCondLst>
                                        </p:cTn>
                                        <p:tgtEl>
                                          <p:spTgt spid="35"/>
                                        </p:tgtEl>
                                        <p:attrNameLst>
                                          <p:attrName>style.visibility</p:attrName>
                                        </p:attrNameLst>
                                      </p:cBhvr>
                                      <p:to>
                                        <p:strVal val="visible"/>
                                      </p:to>
                                    </p:set>
                                    <p:animEffect transition="in" filter="wheel(1)">
                                      <p:cBhvr>
                                        <p:cTn id="201" dur="2000"/>
                                        <p:tgtEl>
                                          <p:spTgt spid="35"/>
                                        </p:tgtEl>
                                      </p:cBhvr>
                                    </p:animEffect>
                                  </p:childTnLst>
                                </p:cTn>
                              </p:par>
                            </p:childTnLst>
                          </p:cTn>
                        </p:par>
                      </p:childTnLst>
                    </p:cTn>
                  </p:par>
                  <p:par>
                    <p:cTn id="202" fill="hold">
                      <p:stCondLst>
                        <p:cond delay="indefinite"/>
                      </p:stCondLst>
                      <p:childTnLst>
                        <p:par>
                          <p:cTn id="203" fill="hold">
                            <p:stCondLst>
                              <p:cond delay="0"/>
                            </p:stCondLst>
                            <p:childTnLst>
                              <p:par>
                                <p:cTn id="204" presetID="9" presetClass="exit" presetSubtype="0" fill="hold" grpId="1" nodeType="clickEffect">
                                  <p:stCondLst>
                                    <p:cond delay="0"/>
                                  </p:stCondLst>
                                  <p:childTnLst>
                                    <p:animEffect transition="out" filter="dissolve">
                                      <p:cBhvr>
                                        <p:cTn id="205" dur="500"/>
                                        <p:tgtEl>
                                          <p:spTgt spid="35"/>
                                        </p:tgtEl>
                                      </p:cBhvr>
                                    </p:animEffect>
                                    <p:set>
                                      <p:cBhvr>
                                        <p:cTn id="206"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p:bldP spid="11" grpId="1"/>
      <p:bldP spid="12" grpId="0" animBg="1"/>
      <p:bldP spid="13" grpId="0"/>
      <p:bldP spid="13" grpId="1"/>
      <p:bldP spid="14" grpId="0"/>
      <p:bldP spid="14" grpId="1"/>
      <p:bldP spid="15" grpId="0"/>
      <p:bldP spid="15" grpId="1"/>
      <p:bldP spid="16" grpId="0"/>
      <p:bldP spid="16" grpId="1"/>
      <p:bldP spid="17" grpId="0" animBg="1"/>
      <p:bldP spid="18" grpId="0" animBg="1"/>
      <p:bldP spid="18" grpId="1" animBg="1"/>
      <p:bldP spid="19" grpId="0" animBg="1"/>
      <p:bldP spid="19" grpId="1" animBg="1"/>
      <p:bldP spid="20" grpId="0" animBg="1"/>
      <p:bldP spid="20" grpId="1" animBg="1"/>
      <p:bldP spid="21" grpId="0" animBg="1"/>
      <p:bldP spid="21" grpId="1" animBg="1"/>
      <p:bldP spid="22" grpId="0" animBg="1"/>
      <p:bldP spid="23" grpId="0"/>
      <p:bldP spid="23" grpId="1"/>
      <p:bldP spid="24" grpId="0"/>
      <p:bldP spid="24" grpId="1"/>
      <p:bldP spid="25" grpId="0" animBg="1"/>
      <p:bldP spid="26" grpId="0" animBg="1"/>
      <p:bldP spid="27" grpId="0" animBg="1"/>
      <p:bldP spid="28" grpId="0"/>
      <p:bldP spid="28" grpId="1"/>
      <p:bldP spid="29" grpId="0" animBg="1"/>
      <p:bldP spid="29" grpId="1" animBg="1"/>
      <p:bldP spid="34" grpId="0" animBg="1"/>
      <p:bldP spid="35" grpId="0" animBg="1"/>
      <p:bldP spid="35"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5984</Words>
  <Application>Microsoft Office PowerPoint</Application>
  <PresentationFormat>Widescreen</PresentationFormat>
  <Paragraphs>293</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Office Theme</vt:lpstr>
      <vt:lpstr>Osnove urbane poljoprivrede</vt:lpstr>
      <vt:lpstr>OSNOVE URBANE POLJOPRIVREDE</vt:lpstr>
      <vt:lpstr>Ishodi učenja</vt:lpstr>
      <vt:lpstr>Tematske jedinice:</vt:lpstr>
      <vt:lpstr>PowerPoint Presentation</vt:lpstr>
      <vt:lpstr>Koncept, definicije urbane poljoprivrede (UP)</vt:lpstr>
      <vt:lpstr>PowerPoint Presentation</vt:lpstr>
      <vt:lpstr>PowerPoint Presentation</vt:lpstr>
      <vt:lpstr>ŠTA JE URBANA POLJOPRIVREDA?</vt:lpstr>
      <vt:lpstr>PowerPoint Presentation</vt:lpstr>
      <vt:lpstr>PowerPoint Presentation</vt:lpstr>
      <vt:lpstr>PowerPoint Presentation</vt:lpstr>
      <vt:lpstr>PowerPoint Presentation</vt:lpstr>
      <vt:lpstr>Ostale definicije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Gradska / urbana poljoprivreda</vt:lpstr>
      <vt:lpstr>PowerPoint Presentation</vt:lpstr>
      <vt:lpstr>PowerPoint Presentation</vt:lpstr>
      <vt:lpstr>PowerPoint Presentation</vt:lpstr>
      <vt:lpstr>PowerPoint Presentation</vt:lpstr>
      <vt:lpstr>PowerPoint Presentation</vt:lpstr>
      <vt:lpstr>Unutargradska i prigradska agrikultura</vt:lpstr>
      <vt:lpstr>PowerPoint Presentation</vt:lpstr>
      <vt:lpstr>Ruralna i urbana poljoprivreda imaju neke sličnosti, ali postoje i značajne razlike:</vt:lpstr>
      <vt:lpstr>PowerPoint Presentation</vt:lpstr>
      <vt:lpstr>PowerPoint Presentation</vt:lpstr>
      <vt:lpstr>PowerPoint Presentation</vt:lpstr>
      <vt:lpstr>PowerPoint Presentation</vt:lpstr>
      <vt:lpstr>PowerPoint Presentation</vt:lpstr>
      <vt:lpstr>Definicija???</vt:lpstr>
      <vt:lpstr>PowerPoint Presentation</vt:lpstr>
      <vt:lpstr>Institucionalne farme i vrtovi</vt:lpstr>
      <vt:lpstr>Komercijalne urbane farmame</vt:lpstr>
      <vt:lpstr>Zajednički vrtovi</vt:lpstr>
      <vt:lpstr>PowerPoint Presentation</vt:lpstr>
      <vt:lpstr>PowerPoint Presentation</vt:lpstr>
      <vt:lpstr>TIPOVI URBANE POLJOPRIVREDE (UA)</vt:lpstr>
      <vt:lpstr>Fokus na vlastite potrebe/selfconsumption</vt:lpstr>
      <vt:lpstr>Fokus na tržište/business oriented</vt:lpstr>
      <vt:lpstr>Fokus na usluge zajednici/zelena infrastruktura/podrška/razvoj</vt:lpstr>
      <vt:lpstr>TIPOVI URBANE POLJOPRIVREDE (UA)</vt:lpstr>
      <vt:lpstr>ŠTA OSIM HRANE STVARA URBANA POLJOPRIVREDA?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Osnove urbane poljoprivrede</dc:title>
  <dc:creator>PAKEZA D</dc:creator>
  <cp:lastModifiedBy>PAKEZA D</cp:lastModifiedBy>
  <cp:revision>5</cp:revision>
  <dcterms:created xsi:type="dcterms:W3CDTF">2020-11-26T13:00:00Z</dcterms:created>
  <dcterms:modified xsi:type="dcterms:W3CDTF">2020-11-26T14:25:17Z</dcterms:modified>
</cp:coreProperties>
</file>