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s-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72201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270038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400729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419511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s-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97107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252754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125357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31583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16291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201690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s-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F62272-54E1-497B-A5EB-9C05E9D52215}" type="datetimeFigureOut">
              <a:rPr lang="bs-Latn-BA" smtClean="0"/>
              <a:t>1.12.2020.</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071E64BB-0129-446B-8E2E-ECB902C504A3}" type="slidenum">
              <a:rPr lang="bs-Latn-BA" smtClean="0"/>
              <a:t>‹#›</a:t>
            </a:fld>
            <a:endParaRPr lang="bs-Latn-BA"/>
          </a:p>
        </p:txBody>
      </p:sp>
    </p:spTree>
    <p:extLst>
      <p:ext uri="{BB962C8B-B14F-4D97-AF65-F5344CB8AC3E}">
        <p14:creationId xmlns:p14="http://schemas.microsoft.com/office/powerpoint/2010/main" val="339323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62272-54E1-497B-A5EB-9C05E9D52215}" type="datetimeFigureOut">
              <a:rPr lang="bs-Latn-BA" smtClean="0"/>
              <a:t>1.12.2020.</a:t>
            </a:fld>
            <a:endParaRPr lang="bs-Latn-B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64BB-0129-446B-8E2E-ECB902C504A3}" type="slidenum">
              <a:rPr lang="bs-Latn-BA" smtClean="0"/>
              <a:t>‹#›</a:t>
            </a:fld>
            <a:endParaRPr lang="bs-Latn-BA"/>
          </a:p>
        </p:txBody>
      </p:sp>
    </p:spTree>
    <p:extLst>
      <p:ext uri="{BB962C8B-B14F-4D97-AF65-F5344CB8AC3E}">
        <p14:creationId xmlns:p14="http://schemas.microsoft.com/office/powerpoint/2010/main" val="112479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a:t>
            </a:r>
            <a:r>
              <a:rPr lang="bs-Latn-BA" dirty="0"/>
              <a:t>še strane urbane poljoprivrede </a:t>
            </a:r>
          </a:p>
        </p:txBody>
      </p:sp>
      <p:sp>
        <p:nvSpPr>
          <p:cNvPr id="3" name="Subtitle 2"/>
          <p:cNvSpPr>
            <a:spLocks noGrp="1"/>
          </p:cNvSpPr>
          <p:nvPr>
            <p:ph type="subTitle" idx="1"/>
          </p:nvPr>
        </p:nvSpPr>
        <p:spPr/>
        <p:txBody>
          <a:bodyPr/>
          <a:lstStyle/>
          <a:p>
            <a:r>
              <a:rPr lang="en-US" dirty="0"/>
              <a:t>Prof. </a:t>
            </a:r>
            <a:r>
              <a:rPr lang="en-US" dirty="0" err="1"/>
              <a:t>dr</a:t>
            </a:r>
            <a:r>
              <a:rPr lang="en-US" dirty="0"/>
              <a:t> </a:t>
            </a:r>
            <a:r>
              <a:rPr lang="en-US" dirty="0" err="1"/>
              <a:t>Pake</a:t>
            </a:r>
            <a:r>
              <a:rPr lang="hr-BA" dirty="0"/>
              <a:t>za Drkenda</a:t>
            </a:r>
            <a:endParaRPr lang="bs-Latn-BA" dirty="0"/>
          </a:p>
        </p:txBody>
      </p:sp>
      <p:pic>
        <p:nvPicPr>
          <p:cNvPr id="4" name="Picture 3" descr="C:\Users\user\Desktop\BUGI\logo sniping.PNG"/>
          <p:cNvPicPr/>
          <p:nvPr/>
        </p:nvPicPr>
        <p:blipFill>
          <a:blip r:embed="rId2" cstate="print"/>
          <a:srcRect/>
          <a:stretch>
            <a:fillRect/>
          </a:stretch>
        </p:blipFill>
        <p:spPr bwMode="auto">
          <a:xfrm>
            <a:off x="1143000" y="857250"/>
            <a:ext cx="1161812" cy="752333"/>
          </a:xfrm>
          <a:prstGeom prst="rect">
            <a:avLst/>
          </a:prstGeom>
          <a:noFill/>
          <a:ln w="9525">
            <a:noFill/>
            <a:miter lim="800000"/>
            <a:headEnd/>
            <a:tailEnd/>
          </a:ln>
        </p:spPr>
      </p:pic>
      <p:pic>
        <p:nvPicPr>
          <p:cNvPr id="5" name="Picture 4" descr="Image result for erasmus+ logo"/>
          <p:cNvPicPr/>
          <p:nvPr/>
        </p:nvPicPr>
        <p:blipFill>
          <a:blip r:embed="rId3" cstate="print"/>
          <a:srcRect/>
          <a:stretch>
            <a:fillRect/>
          </a:stretch>
        </p:blipFill>
        <p:spPr bwMode="auto">
          <a:xfrm>
            <a:off x="5760132" y="1106742"/>
            <a:ext cx="1699146" cy="485454"/>
          </a:xfrm>
          <a:prstGeom prst="rect">
            <a:avLst/>
          </a:prstGeom>
          <a:noFill/>
          <a:ln w="9525">
            <a:noFill/>
            <a:miter lim="800000"/>
            <a:headEnd/>
            <a:tailEnd/>
          </a:ln>
        </p:spPr>
      </p:pic>
      <p:sp>
        <p:nvSpPr>
          <p:cNvPr id="6" name="Rectangle 5"/>
          <p:cNvSpPr/>
          <p:nvPr/>
        </p:nvSpPr>
        <p:spPr>
          <a:xfrm>
            <a:off x="1143000" y="5049181"/>
            <a:ext cx="6399330" cy="923330"/>
          </a:xfrm>
          <a:prstGeom prst="rect">
            <a:avLst/>
          </a:prstGeom>
        </p:spPr>
        <p:txBody>
          <a:bodyPr wrap="square">
            <a:spAutoFit/>
          </a:bodyPr>
          <a:lstStyle/>
          <a:p>
            <a:r>
              <a:rPr lang="en-GB" sz="1350" dirty="0"/>
              <a:t>Project number: 586304-EPP-1-2017-1-BA-EPPKA2-CBHE-JP “This project has been funded with support from the European Commission. This publication reflects the views only of the author, and the Commission cannot be held responsible for any use which may be made of the information contained therein”</a:t>
            </a:r>
            <a:endParaRPr lang="en-US" sz="1350" dirty="0"/>
          </a:p>
        </p:txBody>
      </p:sp>
    </p:spTree>
    <p:extLst>
      <p:ext uri="{BB962C8B-B14F-4D97-AF65-F5344CB8AC3E}">
        <p14:creationId xmlns:p14="http://schemas.microsoft.com/office/powerpoint/2010/main" val="3192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Održivost</a:t>
            </a:r>
          </a:p>
        </p:txBody>
      </p:sp>
      <p:sp>
        <p:nvSpPr>
          <p:cNvPr id="3" name="Content Placeholder 2"/>
          <p:cNvSpPr>
            <a:spLocks noGrp="1"/>
          </p:cNvSpPr>
          <p:nvPr>
            <p:ph idx="1"/>
          </p:nvPr>
        </p:nvSpPr>
        <p:spPr/>
        <p:txBody>
          <a:bodyPr>
            <a:normAutofit/>
          </a:bodyPr>
          <a:lstStyle/>
          <a:p>
            <a:r>
              <a:rPr lang="bs-Latn-BA" dirty="0"/>
              <a:t>Nije svaki oblik urbane poljoprivrede održiv</a:t>
            </a:r>
          </a:p>
          <a:p>
            <a:r>
              <a:rPr lang="en-US" dirty="0"/>
              <a:t>Urban</a:t>
            </a:r>
            <a:r>
              <a:rPr lang="bs-Latn-BA" dirty="0"/>
              <a:t>a poljoprivreda je praksa uzgoja, prerade i distribucije hrane u i oko sela, grada</a:t>
            </a:r>
            <a:r>
              <a:rPr lang="en-US" dirty="0"/>
              <a:t> </a:t>
            </a:r>
            <a:endParaRPr lang="bs-Latn-BA" dirty="0"/>
          </a:p>
          <a:p>
            <a:r>
              <a:rPr lang="bs-Latn-BA" dirty="0"/>
              <a:t>Iza ovih ideja stoji jedna namjera, a to je proizvodnja jestivih biljaka i njihova konzumacija, na i oko mjesta proizvodnje</a:t>
            </a:r>
          </a:p>
        </p:txBody>
      </p:sp>
    </p:spTree>
    <p:extLst>
      <p:ext uri="{BB962C8B-B14F-4D97-AF65-F5344CB8AC3E}">
        <p14:creationId xmlns:p14="http://schemas.microsoft.com/office/powerpoint/2010/main" val="353898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a:t>Zelene zgrade</a:t>
            </a:r>
            <a:br>
              <a:rPr lang="bs-Latn-BA" dirty="0"/>
            </a:br>
            <a:endParaRPr lang="bs-Latn-BA" dirty="0"/>
          </a:p>
        </p:txBody>
      </p:sp>
      <p:sp>
        <p:nvSpPr>
          <p:cNvPr id="3" name="Content Placeholder 2"/>
          <p:cNvSpPr>
            <a:spLocks noGrp="1"/>
          </p:cNvSpPr>
          <p:nvPr>
            <p:ph idx="1"/>
          </p:nvPr>
        </p:nvSpPr>
        <p:spPr>
          <a:xfrm>
            <a:off x="457200" y="1124745"/>
            <a:ext cx="8075240" cy="2952328"/>
          </a:xfrm>
        </p:spPr>
        <p:txBody>
          <a:bodyPr>
            <a:normAutofit fontScale="70000" lnSpcReduction="20000"/>
          </a:bodyPr>
          <a:lstStyle/>
          <a:p>
            <a:r>
              <a:rPr lang="bs-Latn-BA" dirty="0"/>
              <a:t>Neke arhitekte su iskoristile zelenilo da kamufliraju svoje stakleno betonske nebodere i da ih postave tamo gdje ne pripadaju</a:t>
            </a:r>
          </a:p>
          <a:p>
            <a:r>
              <a:rPr lang="bs-Latn-BA" dirty="0"/>
              <a:t>Promotori ove ideje su samo naglašavali  pretpostavljen pozitivan efekat zelenih zgrada na urbani okoliš</a:t>
            </a:r>
            <a:r>
              <a:rPr lang="en-US" dirty="0"/>
              <a:t>:</a:t>
            </a:r>
            <a:endParaRPr lang="bs-Latn-BA" dirty="0"/>
          </a:p>
          <a:p>
            <a:pPr>
              <a:buFont typeface="Wingdings" pitchFamily="2" charset="2"/>
              <a:buChar char="q"/>
            </a:pPr>
            <a:r>
              <a:rPr lang="bs-Latn-BA" dirty="0"/>
              <a:t>Hidroponsko i aeroponsko  recikulisanje vode koje značajno smanjuje količinu potrebne vode</a:t>
            </a:r>
          </a:p>
          <a:p>
            <a:pPr>
              <a:buFont typeface="Wingdings" pitchFamily="2" charset="2"/>
              <a:buChar char="q"/>
            </a:pPr>
            <a:r>
              <a:rPr lang="bs-Latn-BA" dirty="0"/>
              <a:t>Upotreba kišnice</a:t>
            </a:r>
          </a:p>
          <a:p>
            <a:pPr>
              <a:buFont typeface="Wingdings" pitchFamily="2" charset="2"/>
              <a:buChar char="q"/>
            </a:pPr>
            <a:r>
              <a:rPr lang="bs-Latn-BA" dirty="0"/>
              <a:t>Ponovna upotreba otpadnih voda</a:t>
            </a:r>
          </a:p>
          <a:p>
            <a:pPr>
              <a:buFont typeface="Wingdings" pitchFamily="2" charset="2"/>
              <a:buChar char="q"/>
            </a:pPr>
            <a:r>
              <a:rPr lang="bs-Latn-BA" dirty="0"/>
              <a:t>Proizvodnja fotovoltažne zelene energije...</a:t>
            </a:r>
            <a:r>
              <a:rPr lang="en-US" dirty="0"/>
              <a:t> </a:t>
            </a:r>
            <a:endParaRPr lang="bs-Latn-B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365104"/>
            <a:ext cx="5241974" cy="227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38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a:t>Problemi:</a:t>
            </a:r>
          </a:p>
        </p:txBody>
      </p:sp>
      <p:sp>
        <p:nvSpPr>
          <p:cNvPr id="3" name="Content Placeholder 2"/>
          <p:cNvSpPr>
            <a:spLocks noGrp="1"/>
          </p:cNvSpPr>
          <p:nvPr>
            <p:ph idx="1"/>
          </p:nvPr>
        </p:nvSpPr>
        <p:spPr/>
        <p:txBody>
          <a:bodyPr>
            <a:normAutofit fontScale="85000" lnSpcReduction="20000"/>
          </a:bodyPr>
          <a:lstStyle/>
          <a:p>
            <a:endParaRPr lang="en-US" dirty="0"/>
          </a:p>
          <a:p>
            <a:r>
              <a:rPr lang="bs-Latn-BA" dirty="0"/>
              <a:t>Iako ovakve zgrade pružaju dosta svijetlosti radi velike količine stakla, ipak biljkama treba tlo i dodatna svijetlost da bi preživjele</a:t>
            </a:r>
          </a:p>
          <a:p>
            <a:r>
              <a:rPr lang="bs-Latn-BA" dirty="0"/>
              <a:t>Dodatno osvjetljenje se dobiva upotrebom LED svjetiljki – veliki troškovi</a:t>
            </a:r>
          </a:p>
          <a:p>
            <a:r>
              <a:rPr lang="bs-Latn-BA" dirty="0"/>
              <a:t>LED svjetiljke griju prostor, veliki troškovi se pojavljuju da bi se obezbjedila cirkulacija zraka i kontrolisala vlažnost </a:t>
            </a:r>
          </a:p>
          <a:p>
            <a:r>
              <a:rPr lang="bs-Latn-BA" dirty="0"/>
              <a:t>Biljke se moraju prihranjivati i štititi više jer se uzgajaju u prostorima u kojima dolazi do češćeg obolijevanja (gljivice)</a:t>
            </a:r>
          </a:p>
        </p:txBody>
      </p:sp>
    </p:spTree>
    <p:extLst>
      <p:ext uri="{BB962C8B-B14F-4D97-AF65-F5344CB8AC3E}">
        <p14:creationId xmlns:p14="http://schemas.microsoft.com/office/powerpoint/2010/main" val="117651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Milano</a:t>
            </a:r>
          </a:p>
        </p:txBody>
      </p:sp>
      <p:sp>
        <p:nvSpPr>
          <p:cNvPr id="3" name="Content Placeholder 2"/>
          <p:cNvSpPr>
            <a:spLocks noGrp="1"/>
          </p:cNvSpPr>
          <p:nvPr>
            <p:ph idx="1"/>
          </p:nvPr>
        </p:nvSpPr>
        <p:spPr>
          <a:xfrm>
            <a:off x="457200" y="1600200"/>
            <a:ext cx="2962672" cy="4525963"/>
          </a:xfrm>
        </p:spPr>
        <p:txBody>
          <a:bodyPr/>
          <a:lstStyle/>
          <a:p>
            <a:r>
              <a:rPr lang="bs-Latn-BA" dirty="0"/>
              <a:t>Nije tipičan primjer urbane poljopriverde</a:t>
            </a:r>
          </a:p>
          <a:p>
            <a:r>
              <a:rPr lang="bs-Latn-BA" dirty="0"/>
              <a:t>održiv</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060848"/>
            <a:ext cx="5404656" cy="360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99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Pesticidi</a:t>
            </a:r>
          </a:p>
        </p:txBody>
      </p:sp>
      <p:sp>
        <p:nvSpPr>
          <p:cNvPr id="3" name="Content Placeholder 2"/>
          <p:cNvSpPr>
            <a:spLocks noGrp="1"/>
          </p:cNvSpPr>
          <p:nvPr>
            <p:ph idx="1"/>
          </p:nvPr>
        </p:nvSpPr>
        <p:spPr>
          <a:xfrm>
            <a:off x="457200" y="1600200"/>
            <a:ext cx="3394720" cy="4525963"/>
          </a:xfrm>
        </p:spPr>
        <p:txBody>
          <a:bodyPr>
            <a:normAutofit fontScale="92500" lnSpcReduction="20000"/>
          </a:bodyPr>
          <a:lstStyle/>
          <a:p>
            <a:r>
              <a:rPr lang="bs-Latn-BA" dirty="0"/>
              <a:t>Vinogradarstvo</a:t>
            </a:r>
          </a:p>
          <a:p>
            <a:r>
              <a:rPr lang="bs-Latn-BA" dirty="0"/>
              <a:t>Velika i neminovna upotreba pesticida</a:t>
            </a:r>
          </a:p>
          <a:p>
            <a:r>
              <a:rPr lang="bs-Latn-BA" dirty="0"/>
              <a:t>U Francuskoj veliki broj vinograda se nalazi u blizini gradova napr. Bordeux</a:t>
            </a:r>
          </a:p>
          <a:p>
            <a:r>
              <a:rPr lang="bs-Latn-BA" dirty="0"/>
              <a:t>Ljudi protestuju</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340768"/>
            <a:ext cx="2837507" cy="212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676" y="3717031"/>
            <a:ext cx="4446265" cy="222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8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Praktični problemi</a:t>
            </a:r>
          </a:p>
        </p:txBody>
      </p:sp>
      <p:sp>
        <p:nvSpPr>
          <p:cNvPr id="3" name="Content Placeholder 2"/>
          <p:cNvSpPr>
            <a:spLocks noGrp="1"/>
          </p:cNvSpPr>
          <p:nvPr>
            <p:ph idx="1"/>
          </p:nvPr>
        </p:nvSpPr>
        <p:spPr>
          <a:xfrm>
            <a:off x="457200" y="1600200"/>
            <a:ext cx="3178696" cy="4525963"/>
          </a:xfrm>
        </p:spPr>
        <p:txBody>
          <a:bodyPr/>
          <a:lstStyle/>
          <a:p>
            <a:r>
              <a:rPr lang="bs-Latn-BA" dirty="0"/>
              <a:t>Nedostatak prostora</a:t>
            </a:r>
          </a:p>
          <a:p>
            <a:r>
              <a:rPr lang="bs-Latn-BA" dirty="0"/>
              <a:t>Trošenje pitke vode za zalijevanje</a:t>
            </a:r>
          </a:p>
          <a:p>
            <a:r>
              <a:rPr lang="bs-Latn-BA" dirty="0"/>
              <a:t>Zagađenje vode i tla</a:t>
            </a:r>
          </a:p>
          <a:p>
            <a:r>
              <a:rPr lang="bs-Latn-BA" dirty="0"/>
              <a:t>Loš izgled???</a:t>
            </a:r>
          </a:p>
          <a:p>
            <a:endParaRPr lang="bs-Latn-B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204864"/>
            <a:ext cx="4162259" cy="277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7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Gradovi prezagađeni</a:t>
            </a:r>
          </a:p>
        </p:txBody>
      </p:sp>
      <p:sp>
        <p:nvSpPr>
          <p:cNvPr id="3" name="Content Placeholder 2"/>
          <p:cNvSpPr>
            <a:spLocks noGrp="1"/>
          </p:cNvSpPr>
          <p:nvPr>
            <p:ph idx="1"/>
          </p:nvPr>
        </p:nvSpPr>
        <p:spPr>
          <a:xfrm>
            <a:off x="457200" y="1600200"/>
            <a:ext cx="1306488" cy="4525963"/>
          </a:xfrm>
        </p:spPr>
        <p:txBody>
          <a:bodyPr/>
          <a:lstStyle/>
          <a:p>
            <a:endParaRPr lang="bs-Latn-B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5"/>
            <a:ext cx="8352928" cy="524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409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282</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Loše strane urbane poljoprivrede </vt:lpstr>
      <vt:lpstr>Održivost</vt:lpstr>
      <vt:lpstr>Zelene zgrade </vt:lpstr>
      <vt:lpstr>Problemi:</vt:lpstr>
      <vt:lpstr>Milano</vt:lpstr>
      <vt:lpstr>Pesticidi</vt:lpstr>
      <vt:lpstr>Praktični problemi</vt:lpstr>
      <vt:lpstr>Gradovi prezagađeni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Loše strane urbane poljoprivrede</dc:title>
  <dc:creator>X</dc:creator>
  <cp:lastModifiedBy>PAKEZA D</cp:lastModifiedBy>
  <cp:revision>7</cp:revision>
  <dcterms:created xsi:type="dcterms:W3CDTF">2019-01-13T19:28:28Z</dcterms:created>
  <dcterms:modified xsi:type="dcterms:W3CDTF">2020-12-01T14:01:24Z</dcterms:modified>
</cp:coreProperties>
</file>