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9"/>
  </p:notesMasterIdLst>
  <p:sldIdLst>
    <p:sldId id="267" r:id="rId2"/>
    <p:sldId id="268" r:id="rId3"/>
    <p:sldId id="269" r:id="rId4"/>
    <p:sldId id="270" r:id="rId5"/>
    <p:sldId id="271" r:id="rId6"/>
    <p:sldId id="272" r:id="rId7"/>
    <p:sldId id="273" r:id="rId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Železnikar, Špela" initials="ŽŠ"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7" d="100"/>
          <a:sy n="87" d="100"/>
        </p:scale>
        <p:origin x="-1590" y="-4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95703610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Naslovni diapozitiv" type="title">
  <p:cSld name="TITL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Shape 1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Glava odseka" type="secHead">
  <p:cSld name="SECTION_HEADER">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4" name="Shape 3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5" name="Shape 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ve vsebini" type="twoObj">
  <p:cSld name="TWO_OBJECTS">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0" name="Shape 4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amo naslov" type="titleOnly">
  <p:cSld name="TITLE_ONLY">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7" name="Shape 4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razen" type="blank">
  <p:cSld name="BLANK">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aslov in vsebina" type="objTx">
  <p:cSld name="OBJECT_WITH_CAPTION_TEXT">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 name="Shape 5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Naslov in slika" type="picTx">
  <p:cSld name="PICTURE_WITH_CAPTION_TEX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Shape 63"/>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Naslov in navpično besedilo" type="vertTx">
  <p:cSld name="VERTICAL_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0" name="Shape 70"/>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Navpični naslov in besedilo" type="vertTitleAndTx">
  <p:cSld name="VERTICAL_TITLE_AND_VERTICAL_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Shape 76"/>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sl-S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Shape 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sl-SI"/>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28601"/>
            <a:ext cx="6869906" cy="838200"/>
          </a:xfrm>
        </p:spPr>
        <p:txBody>
          <a:bodyPr>
            <a:normAutofit/>
          </a:bodyPr>
          <a:lstStyle/>
          <a:p>
            <a:pPr algn="ctr"/>
            <a:r>
              <a:rPr lang="hr-HR" sz="1800" b="1" dirty="0" smtClean="0">
                <a:solidFill>
                  <a:srgbClr val="002060"/>
                </a:solidFill>
                <a:latin typeface="Arial Black" pitchFamily="34" charset="0"/>
              </a:rPr>
              <a:t>BUGI</a:t>
            </a:r>
            <a:r>
              <a:rPr lang="hr-HR" sz="1800" dirty="0" smtClean="0">
                <a:solidFill>
                  <a:srgbClr val="002060"/>
                </a:solidFill>
                <a:latin typeface="Book Antiqua" panose="02040602050305030304" pitchFamily="18" charset="0"/>
              </a:rPr>
              <a:t/>
            </a:r>
            <a:br>
              <a:rPr lang="hr-HR" sz="1800" dirty="0" smtClean="0">
                <a:solidFill>
                  <a:srgbClr val="002060"/>
                </a:solidFill>
                <a:latin typeface="Book Antiqua" panose="02040602050305030304" pitchFamily="18" charset="0"/>
              </a:rPr>
            </a:br>
            <a:r>
              <a:rPr lang="en-US" sz="1800" dirty="0" smtClean="0">
                <a:solidFill>
                  <a:srgbClr val="002060"/>
                </a:solidFill>
                <a:latin typeface="+mn-lt"/>
              </a:rPr>
              <a:t>Western Balkans Urban Agriculture Initiative</a:t>
            </a:r>
            <a:endParaRPr lang="en-US" sz="1800" dirty="0">
              <a:solidFill>
                <a:srgbClr val="002060"/>
              </a:solidFill>
              <a:latin typeface="+mn-lt"/>
            </a:endParaRPr>
          </a:p>
        </p:txBody>
      </p:sp>
      <p:sp>
        <p:nvSpPr>
          <p:cNvPr id="3" name="Subtitle 2"/>
          <p:cNvSpPr>
            <a:spLocks noGrp="1"/>
          </p:cNvSpPr>
          <p:nvPr>
            <p:ph type="subTitle" idx="1"/>
          </p:nvPr>
        </p:nvSpPr>
        <p:spPr>
          <a:xfrm>
            <a:off x="1371600" y="1524000"/>
            <a:ext cx="6400800" cy="1143000"/>
          </a:xfrm>
        </p:spPr>
        <p:txBody>
          <a:bodyPr>
            <a:normAutofit fontScale="77500" lnSpcReduction="20000"/>
          </a:bodyPr>
          <a:lstStyle/>
          <a:p>
            <a:r>
              <a:rPr lang="en-US" dirty="0">
                <a:solidFill>
                  <a:schemeClr val="accent6">
                    <a:lumMod val="75000"/>
                  </a:schemeClr>
                </a:solidFill>
                <a:latin typeface="Book Antiqua" panose="02040602050305030304" pitchFamily="18" charset="0"/>
              </a:rPr>
              <a:t>Innovative examples of urban food production in</a:t>
            </a:r>
            <a:br>
              <a:rPr lang="en-US" dirty="0">
                <a:solidFill>
                  <a:schemeClr val="accent6">
                    <a:lumMod val="75000"/>
                  </a:schemeClr>
                </a:solidFill>
                <a:latin typeface="Book Antiqua" panose="02040602050305030304" pitchFamily="18" charset="0"/>
              </a:rPr>
            </a:br>
            <a:r>
              <a:rPr lang="en-US" dirty="0" smtClean="0">
                <a:solidFill>
                  <a:schemeClr val="accent6">
                    <a:lumMod val="75000"/>
                  </a:schemeClr>
                </a:solidFill>
                <a:latin typeface="Book Antiqua" panose="02040602050305030304" pitchFamily="18" charset="0"/>
              </a:rPr>
              <a:t>[</a:t>
            </a:r>
            <a:r>
              <a:rPr lang="sl-SI" dirty="0" smtClean="0">
                <a:solidFill>
                  <a:schemeClr val="accent6">
                    <a:lumMod val="75000"/>
                  </a:schemeClr>
                </a:solidFill>
                <a:latin typeface="Book Antiqua" panose="02040602050305030304" pitchFamily="18" charset="0"/>
              </a:rPr>
              <a:t>Ljubljana</a:t>
            </a:r>
            <a:r>
              <a:rPr lang="en-US" dirty="0" smtClean="0">
                <a:solidFill>
                  <a:schemeClr val="accent6">
                    <a:lumMod val="75000"/>
                  </a:schemeClr>
                </a:solidFill>
                <a:latin typeface="Book Antiqua" panose="02040602050305030304" pitchFamily="18" charset="0"/>
              </a:rPr>
              <a:t>, </a:t>
            </a:r>
            <a:r>
              <a:rPr lang="sl-SI" dirty="0" smtClean="0">
                <a:solidFill>
                  <a:schemeClr val="accent6">
                    <a:lumMod val="75000"/>
                  </a:schemeClr>
                </a:solidFill>
                <a:latin typeface="Book Antiqua" panose="02040602050305030304" pitchFamily="18" charset="0"/>
              </a:rPr>
              <a:t>SLOVENIA</a:t>
            </a:r>
            <a:r>
              <a:rPr lang="en-US" dirty="0" smtClean="0">
                <a:solidFill>
                  <a:schemeClr val="accent6">
                    <a:lumMod val="75000"/>
                  </a:schemeClr>
                </a:solidFill>
                <a:latin typeface="Book Antiqua" panose="02040602050305030304" pitchFamily="18" charset="0"/>
              </a:rPr>
              <a:t>]</a:t>
            </a:r>
            <a:endParaRPr lang="bs-Latn-BA" dirty="0">
              <a:solidFill>
                <a:schemeClr val="accent6">
                  <a:lumMod val="75000"/>
                </a:schemeClr>
              </a:solidFill>
              <a:latin typeface="Book Antiqua" panose="02040602050305030304" pitchFamily="18" charset="0"/>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3813" y="0"/>
            <a:ext cx="1500187"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2438400" y="1066800"/>
            <a:ext cx="6705600" cy="0"/>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756138" y="3024554"/>
            <a:ext cx="7772400" cy="838200"/>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pPr>
            <a:r>
              <a:rPr lang="sr-Latn-BA" sz="1800" b="1" dirty="0" smtClean="0">
                <a:solidFill>
                  <a:srgbClr val="002060"/>
                </a:solidFill>
                <a:latin typeface="Book Antiqua" panose="02040602050305030304" pitchFamily="18" charset="0"/>
              </a:rPr>
              <a:t>Špela Železnikar, Rozalija Cvejić, Mateja </a:t>
            </a:r>
            <a:r>
              <a:rPr lang="sr-Latn-BA" sz="1800" b="1" dirty="0" smtClean="0">
                <a:solidFill>
                  <a:srgbClr val="002060"/>
                </a:solidFill>
                <a:latin typeface="Book Antiqua" panose="02040602050305030304" pitchFamily="18" charset="0"/>
              </a:rPr>
              <a:t>Slovenc, Ana Slatnar, Andrej Udovč, Marina Pintar</a:t>
            </a:r>
            <a:endParaRPr lang="sr-Latn-BA" sz="1800" b="1" dirty="0" smtClean="0">
              <a:solidFill>
                <a:srgbClr val="002060"/>
              </a:solidFill>
              <a:latin typeface="Book Antiqua" panose="02040602050305030304" pitchFamily="18" charset="0"/>
            </a:endParaRPr>
          </a:p>
          <a:p>
            <a:pPr>
              <a:lnSpc>
                <a:spcPct val="150000"/>
              </a:lnSpc>
            </a:pPr>
            <a:r>
              <a:rPr lang="en-US" sz="1800" dirty="0">
                <a:solidFill>
                  <a:srgbClr val="002060"/>
                </a:solidFill>
                <a:latin typeface="Book Antiqua" panose="02040602050305030304" pitchFamily="18" charset="0"/>
              </a:rPr>
              <a:t>University of Ljubljana, Biotechnical Faculty, Department of Agronomy</a:t>
            </a:r>
            <a:endParaRPr lang="bs-Latn-BA" sz="1800" dirty="0">
              <a:solidFill>
                <a:srgbClr val="002060"/>
              </a:solidFill>
              <a:latin typeface="Book Antiqua" panose="02040602050305030304" pitchFamily="18" charset="0"/>
            </a:endParaRPr>
          </a:p>
        </p:txBody>
      </p:sp>
      <p:sp>
        <p:nvSpPr>
          <p:cNvPr id="9" name="Title 1"/>
          <p:cNvSpPr txBox="1">
            <a:spLocks/>
          </p:cNvSpPr>
          <p:nvPr/>
        </p:nvSpPr>
        <p:spPr>
          <a:xfrm>
            <a:off x="685800" y="5325208"/>
            <a:ext cx="77724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a:solidFill>
                  <a:srgbClr val="002060"/>
                </a:solidFill>
                <a:latin typeface="Book Antiqua" panose="02040602050305030304" pitchFamily="18" charset="0"/>
              </a:rPr>
              <a:t>Erasmus + BUGI, WP3, 2nd study visit</a:t>
            </a:r>
          </a:p>
          <a:p>
            <a:r>
              <a:rPr lang="en-US" sz="1800" dirty="0">
                <a:solidFill>
                  <a:srgbClr val="002060"/>
                </a:solidFill>
                <a:latin typeface="Book Antiqua" panose="02040602050305030304" pitchFamily="18" charset="0"/>
              </a:rPr>
              <a:t>Ljubljana, 19th-21st June, 2018</a:t>
            </a:r>
          </a:p>
        </p:txBody>
      </p:sp>
      <p:sp>
        <p:nvSpPr>
          <p:cNvPr id="15" name="TextBox 14"/>
          <p:cNvSpPr txBox="1"/>
          <p:nvPr/>
        </p:nvSpPr>
        <p:spPr>
          <a:xfrm>
            <a:off x="609601" y="6356866"/>
            <a:ext cx="8229600" cy="369332"/>
          </a:xfrm>
          <a:prstGeom prst="rect">
            <a:avLst/>
          </a:prstGeom>
          <a:noFill/>
        </p:spPr>
        <p:txBody>
          <a:bodyPr wrap="square" rtlCol="0">
            <a:spAutoFit/>
          </a:bodyPr>
          <a:lstStyle/>
          <a:p>
            <a:pPr algn="just"/>
            <a:r>
              <a:rPr lang="hr-HR" sz="900" dirty="0" smtClean="0"/>
              <a:t>Project number: 586304-EPP-1-2017-1-BA-EPPKA2-CBHE-JP “This project has been funded with support from the European Commission. This publication reflects the views only of the author, and the Commission cannot be held responsible for any use which may be made of  the information contained therein”</a:t>
            </a:r>
            <a:endParaRPr lang="en-US" sz="900" dirty="0"/>
          </a:p>
        </p:txBody>
      </p:sp>
      <p:pic>
        <p:nvPicPr>
          <p:cNvPr id="1026" name="Picture 2"/>
          <p:cNvPicPr>
            <a:picLocks noChangeAspect="1" noChangeArrowheads="1"/>
          </p:cNvPicPr>
          <p:nvPr/>
        </p:nvPicPr>
        <p:blipFill>
          <a:blip r:embed="rId3" cstate="print"/>
          <a:srcRect/>
          <a:stretch>
            <a:fillRect/>
          </a:stretch>
        </p:blipFill>
        <p:spPr bwMode="auto">
          <a:xfrm>
            <a:off x="0" y="0"/>
            <a:ext cx="2301875" cy="1381125"/>
          </a:xfrm>
          <a:prstGeom prst="rect">
            <a:avLst/>
          </a:prstGeom>
          <a:noFill/>
          <a:ln w="9525">
            <a:noFill/>
            <a:miter lim="800000"/>
            <a:headEnd/>
            <a:tailEnd/>
          </a:ln>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9858" y="4127256"/>
            <a:ext cx="3314722" cy="1197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71020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552" y="908720"/>
            <a:ext cx="8229600" cy="764159"/>
          </a:xfrm>
        </p:spPr>
        <p:txBody>
          <a:bodyPr/>
          <a:lstStyle/>
          <a:p>
            <a:r>
              <a:rPr lang="sl-SI" sz="3200" b="1" dirty="0"/>
              <a:t>Challenges and </a:t>
            </a:r>
            <a:r>
              <a:rPr lang="sl-SI" sz="3200" b="1" dirty="0" err="1"/>
              <a:t>solutions</a:t>
            </a:r>
            <a:endParaRPr lang="sl-SI" sz="3200" b="1" dirty="0"/>
          </a:p>
        </p:txBody>
      </p:sp>
      <p:sp>
        <p:nvSpPr>
          <p:cNvPr id="6" name="Text Placeholder 5"/>
          <p:cNvSpPr>
            <a:spLocks noGrp="1"/>
          </p:cNvSpPr>
          <p:nvPr>
            <p:ph type="body" idx="1"/>
          </p:nvPr>
        </p:nvSpPr>
        <p:spPr>
          <a:xfrm>
            <a:off x="530468" y="2132857"/>
            <a:ext cx="4621824" cy="4487752"/>
          </a:xfrm>
        </p:spPr>
        <p:txBody>
          <a:bodyPr/>
          <a:lstStyle/>
          <a:p>
            <a:pPr marL="0" indent="0">
              <a:buNone/>
            </a:pPr>
            <a:r>
              <a:rPr lang="sl-SI" b="1" dirty="0" smtClean="0"/>
              <a:t>Challenges</a:t>
            </a:r>
            <a:r>
              <a:rPr lang="sl-SI" dirty="0" smtClean="0"/>
              <a:t>:</a:t>
            </a:r>
            <a:endParaRPr lang="sl-SI" dirty="0"/>
          </a:p>
          <a:p>
            <a:r>
              <a:rPr lang="en-US" sz="2400" dirty="0"/>
              <a:t>limited natural </a:t>
            </a:r>
            <a:r>
              <a:rPr lang="en-US" sz="2400" dirty="0" smtClean="0"/>
              <a:t>resources</a:t>
            </a:r>
            <a:endParaRPr lang="sl-SI" sz="2400" dirty="0"/>
          </a:p>
          <a:p>
            <a:r>
              <a:rPr lang="en-US" sz="2400" dirty="0" smtClean="0"/>
              <a:t>most </a:t>
            </a:r>
            <a:r>
              <a:rPr lang="en-US" sz="2400" dirty="0"/>
              <a:t>of the population in Ljubljana </a:t>
            </a:r>
            <a:r>
              <a:rPr lang="en-US" sz="2400" dirty="0" smtClean="0"/>
              <a:t>does not even </a:t>
            </a:r>
            <a:r>
              <a:rPr lang="en-US" sz="2400" dirty="0"/>
              <a:t>know that agriculture is still coexisting </a:t>
            </a:r>
            <a:r>
              <a:rPr lang="en-US" sz="2400" dirty="0" smtClean="0"/>
              <a:t>with</a:t>
            </a:r>
            <a:r>
              <a:rPr lang="sl-SI" sz="2400" dirty="0" smtClean="0"/>
              <a:t>in</a:t>
            </a:r>
            <a:r>
              <a:rPr lang="en-US" sz="2400" dirty="0" smtClean="0"/>
              <a:t> </a:t>
            </a:r>
            <a:r>
              <a:rPr lang="en-US" sz="2400" dirty="0"/>
              <a:t>the city</a:t>
            </a:r>
            <a:endParaRPr lang="sl-SI" sz="2400" dirty="0" smtClean="0"/>
          </a:p>
          <a:p>
            <a:r>
              <a:rPr lang="en-US" sz="2400" dirty="0"/>
              <a:t>three </a:t>
            </a:r>
            <a:r>
              <a:rPr lang="en-US" sz="2400" dirty="0" smtClean="0"/>
              <a:t>production </a:t>
            </a:r>
            <a:r>
              <a:rPr lang="en-US" sz="2400" dirty="0"/>
              <a:t>areas </a:t>
            </a:r>
            <a:r>
              <a:rPr lang="sl-SI" sz="2400" dirty="0" smtClean="0"/>
              <a:t>(a) </a:t>
            </a:r>
            <a:r>
              <a:rPr lang="en-US" sz="2400" dirty="0" err="1" smtClean="0"/>
              <a:t>Ljubljansko</a:t>
            </a:r>
            <a:r>
              <a:rPr lang="en-US" sz="2400" dirty="0" smtClean="0"/>
              <a:t> </a:t>
            </a:r>
            <a:r>
              <a:rPr lang="en-US" sz="2400" dirty="0" err="1"/>
              <a:t>polje</a:t>
            </a:r>
            <a:r>
              <a:rPr lang="en-US" sz="2400" dirty="0"/>
              <a:t>, </a:t>
            </a:r>
            <a:r>
              <a:rPr lang="sl-SI" sz="2400" dirty="0" smtClean="0"/>
              <a:t>(b) </a:t>
            </a:r>
            <a:r>
              <a:rPr lang="en-US" sz="2400" dirty="0" smtClean="0"/>
              <a:t>Ljubljana</a:t>
            </a:r>
            <a:r>
              <a:rPr lang="sl-SI" sz="2400" dirty="0" smtClean="0"/>
              <a:t> m</a:t>
            </a:r>
            <a:r>
              <a:rPr lang="en-US" sz="2400" dirty="0" err="1" smtClean="0"/>
              <a:t>arshes</a:t>
            </a:r>
            <a:r>
              <a:rPr lang="en-US" sz="2400" dirty="0" smtClean="0"/>
              <a:t> </a:t>
            </a:r>
            <a:r>
              <a:rPr lang="en-US" sz="2400" dirty="0"/>
              <a:t>in the southwestern part of the </a:t>
            </a:r>
            <a:r>
              <a:rPr lang="en-US" sz="2400" dirty="0" smtClean="0"/>
              <a:t>municipality</a:t>
            </a:r>
            <a:r>
              <a:rPr lang="sl-SI" sz="2400" dirty="0" smtClean="0"/>
              <a:t> (c) </a:t>
            </a:r>
            <a:r>
              <a:rPr lang="en-US" sz="2400" dirty="0" err="1" smtClean="0"/>
              <a:t>reliefly</a:t>
            </a:r>
            <a:r>
              <a:rPr lang="en-US" sz="2400" dirty="0" smtClean="0"/>
              <a:t> </a:t>
            </a:r>
            <a:r>
              <a:rPr lang="en-US" sz="2400" dirty="0"/>
              <a:t>diverse </a:t>
            </a:r>
            <a:r>
              <a:rPr lang="en-US" sz="2400" dirty="0" smtClean="0"/>
              <a:t>hilly</a:t>
            </a:r>
            <a:r>
              <a:rPr lang="sl-SI" sz="2400" dirty="0" smtClean="0"/>
              <a:t> </a:t>
            </a:r>
            <a:r>
              <a:rPr lang="en-US" sz="2400" dirty="0" smtClean="0"/>
              <a:t>area</a:t>
            </a:r>
            <a:endParaRPr lang="sl-SI" sz="2400" dirty="0"/>
          </a:p>
        </p:txBody>
      </p:sp>
      <p:sp>
        <p:nvSpPr>
          <p:cNvPr id="10" name="Text Placeholder 9"/>
          <p:cNvSpPr>
            <a:spLocks noGrp="1"/>
          </p:cNvSpPr>
          <p:nvPr>
            <p:ph type="body" idx="2"/>
          </p:nvPr>
        </p:nvSpPr>
        <p:spPr>
          <a:xfrm>
            <a:off x="4721468" y="2132856"/>
            <a:ext cx="4038600" cy="4525963"/>
          </a:xfrm>
        </p:spPr>
        <p:txBody>
          <a:bodyPr/>
          <a:lstStyle/>
          <a:p>
            <a:pPr marL="0" indent="0">
              <a:buNone/>
            </a:pPr>
            <a:r>
              <a:rPr lang="sl-SI" b="1" dirty="0" smtClean="0"/>
              <a:t>Solutions</a:t>
            </a:r>
            <a:r>
              <a:rPr lang="sl-SI" dirty="0" smtClean="0"/>
              <a:t>:</a:t>
            </a:r>
            <a:endParaRPr lang="sl-SI" sz="2400" dirty="0" smtClean="0"/>
          </a:p>
          <a:p>
            <a:r>
              <a:rPr lang="sl-SI" sz="2400" dirty="0"/>
              <a:t>u</a:t>
            </a:r>
            <a:r>
              <a:rPr lang="sl-SI" sz="2400" dirty="0" smtClean="0"/>
              <a:t>rban agriculture nad gardening on public spaces, </a:t>
            </a:r>
            <a:r>
              <a:rPr lang="en-GB" sz="2400" dirty="0" smtClean="0"/>
              <a:t>degraded</a:t>
            </a:r>
            <a:r>
              <a:rPr lang="sl-SI" sz="2400" dirty="0" smtClean="0"/>
              <a:t> </a:t>
            </a:r>
            <a:r>
              <a:rPr lang="en-GB" sz="2400" dirty="0" smtClean="0"/>
              <a:t>areas</a:t>
            </a:r>
            <a:r>
              <a:rPr lang="sl-SI" sz="2400" dirty="0" smtClean="0"/>
              <a:t>, </a:t>
            </a:r>
            <a:r>
              <a:rPr lang="en-GB" sz="2400" dirty="0" smtClean="0"/>
              <a:t>rooftops</a:t>
            </a:r>
            <a:r>
              <a:rPr lang="sl-SI" sz="2400" dirty="0" smtClean="0"/>
              <a:t>.. </a:t>
            </a:r>
            <a:endParaRPr lang="en-US" sz="2400" dirty="0"/>
          </a:p>
          <a:p>
            <a:pPr marL="0" indent="0">
              <a:buNone/>
            </a:pPr>
            <a:endParaRPr lang="sl-SI" dirty="0"/>
          </a:p>
        </p:txBody>
      </p:sp>
      <p:cxnSp>
        <p:nvCxnSpPr>
          <p:cNvPr id="5" name="Straight Connector 4"/>
          <p:cNvCxnSpPr/>
          <p:nvPr/>
        </p:nvCxnSpPr>
        <p:spPr>
          <a:xfrm>
            <a:off x="2301875" y="764704"/>
            <a:ext cx="6781800" cy="0"/>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549768" y="152400"/>
            <a:ext cx="4460631" cy="523220"/>
          </a:xfrm>
          <a:prstGeom prst="rect">
            <a:avLst/>
          </a:prstGeom>
        </p:spPr>
        <p:txBody>
          <a:bodyPr wrap="square">
            <a:spAutoFit/>
          </a:bodyPr>
          <a:lstStyle/>
          <a:p>
            <a:pPr algn="ctr"/>
            <a:r>
              <a:rPr lang="hr-HR" b="1" dirty="0" smtClean="0">
                <a:solidFill>
                  <a:srgbClr val="002060"/>
                </a:solidFill>
                <a:latin typeface="Arial Black" pitchFamily="34" charset="0"/>
              </a:rPr>
              <a:t>BUGI</a:t>
            </a:r>
            <a:r>
              <a:rPr lang="hr-HR" dirty="0" smtClean="0">
                <a:solidFill>
                  <a:srgbClr val="002060"/>
                </a:solidFill>
                <a:latin typeface="Book Antiqua" panose="02040602050305030304" pitchFamily="18" charset="0"/>
              </a:rPr>
              <a:t/>
            </a:r>
            <a:br>
              <a:rPr lang="hr-HR" dirty="0" smtClean="0">
                <a:solidFill>
                  <a:srgbClr val="002060"/>
                </a:solidFill>
                <a:latin typeface="Book Antiqua" panose="02040602050305030304" pitchFamily="18" charset="0"/>
              </a:rPr>
            </a:br>
            <a:r>
              <a:rPr lang="en-US" dirty="0" smtClean="0">
                <a:solidFill>
                  <a:srgbClr val="002060"/>
                </a:solidFill>
              </a:rPr>
              <a:t>Western Balkans Urban Agriculture Initiative</a:t>
            </a:r>
            <a:endParaRPr lang="en-US" dirty="0"/>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3813" y="0"/>
            <a:ext cx="1500187"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cstate="print"/>
          <a:srcRect/>
          <a:stretch>
            <a:fillRect/>
          </a:stretch>
        </p:blipFill>
        <p:spPr bwMode="auto">
          <a:xfrm>
            <a:off x="0" y="0"/>
            <a:ext cx="2301875" cy="1381125"/>
          </a:xfrm>
          <a:prstGeom prst="rect">
            <a:avLst/>
          </a:prstGeom>
          <a:noFill/>
          <a:ln w="9525">
            <a:noFill/>
            <a:miter lim="800000"/>
            <a:headEnd/>
            <a:tailEnd/>
          </a:ln>
        </p:spPr>
      </p:pic>
    </p:spTree>
    <p:extLst>
      <p:ext uri="{BB962C8B-B14F-4D97-AF65-F5344CB8AC3E}">
        <p14:creationId xmlns:p14="http://schemas.microsoft.com/office/powerpoint/2010/main" val="12885298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457199" y="1503486"/>
            <a:ext cx="4747847" cy="4413737"/>
          </a:xfrm>
        </p:spPr>
        <p:txBody>
          <a:bodyPr/>
          <a:lstStyle/>
          <a:p>
            <a:pPr marL="0" indent="0">
              <a:buNone/>
            </a:pPr>
            <a:r>
              <a:rPr lang="en-US" b="1" dirty="0"/>
              <a:t>Beyond the Construction </a:t>
            </a:r>
            <a:r>
              <a:rPr lang="en-US" b="1" dirty="0" smtClean="0"/>
              <a:t>Site</a:t>
            </a:r>
            <a:r>
              <a:rPr lang="en-US" dirty="0"/>
              <a:t>	</a:t>
            </a:r>
            <a:endParaRPr lang="sl-SI" sz="2000" dirty="0" smtClean="0"/>
          </a:p>
          <a:p>
            <a:pPr marL="0" indent="0">
              <a:buNone/>
            </a:pPr>
            <a:r>
              <a:rPr lang="en-GB" sz="2000" dirty="0" smtClean="0"/>
              <a:t>…is a civil initiative exploring the capacity of unused land in the city of Ljubljana….</a:t>
            </a:r>
          </a:p>
          <a:p>
            <a:pPr marL="0" indent="0">
              <a:buNone/>
            </a:pPr>
            <a:endParaRPr lang="en-GB" sz="2000" dirty="0" smtClean="0"/>
          </a:p>
          <a:p>
            <a:pPr marL="0" indent="0">
              <a:buNone/>
            </a:pPr>
            <a:r>
              <a:rPr lang="sl-SI" sz="2000" dirty="0" smtClean="0"/>
              <a:t>AIM:</a:t>
            </a:r>
          </a:p>
          <a:p>
            <a:pPr marL="0" indent="0">
              <a:buNone/>
            </a:pPr>
            <a:r>
              <a:rPr lang="en-US" sz="2000" dirty="0"/>
              <a:t>Inclusion of local residents in govern-</a:t>
            </a:r>
            <a:r>
              <a:rPr lang="en-US" sz="2000" dirty="0" err="1"/>
              <a:t>ing</a:t>
            </a:r>
            <a:r>
              <a:rPr lang="en-US" sz="2000" dirty="0"/>
              <a:t> the city green space. 	</a:t>
            </a:r>
          </a:p>
          <a:p>
            <a:pPr marL="0" indent="0">
              <a:buNone/>
            </a:pPr>
            <a:endParaRPr lang="sl-SI" sz="2000" dirty="0" smtClean="0"/>
          </a:p>
          <a:p>
            <a:pPr marL="0" indent="0">
              <a:buNone/>
            </a:pPr>
            <a:r>
              <a:rPr lang="sl-SI" sz="2000" dirty="0" smtClean="0"/>
              <a:t>INNOVATIVE HIGHLIGHTS</a:t>
            </a:r>
            <a:r>
              <a:rPr lang="sl-SI" sz="2000" b="1" dirty="0" smtClean="0"/>
              <a:t>:</a:t>
            </a:r>
          </a:p>
          <a:p>
            <a:pPr marL="0" indent="0">
              <a:buNone/>
            </a:pPr>
            <a:r>
              <a:rPr lang="en-US" sz="2000" dirty="0"/>
              <a:t>The crucial role of facilitators in assessing citizens’ needs and engaging them in the govern-</a:t>
            </a:r>
            <a:r>
              <a:rPr lang="en-US" sz="2000" dirty="0" err="1"/>
              <a:t>ance</a:t>
            </a:r>
            <a:r>
              <a:rPr lang="en-US" sz="2000" dirty="0"/>
              <a:t> process. 	</a:t>
            </a:r>
          </a:p>
          <a:p>
            <a:pPr marL="0" indent="0">
              <a:buNone/>
            </a:pPr>
            <a:endParaRPr lang="en-US" sz="2000" dirty="0" smtClean="0"/>
          </a:p>
          <a:p>
            <a:pPr marL="0" indent="0">
              <a:buNone/>
            </a:pPr>
            <a:endParaRPr lang="en-US" dirty="0" smtClean="0"/>
          </a:p>
          <a:p>
            <a:endParaRPr lang="sl-SI" dirty="0"/>
          </a:p>
        </p:txBody>
      </p:sp>
      <p:cxnSp>
        <p:nvCxnSpPr>
          <p:cNvPr id="5" name="Straight Connector 4"/>
          <p:cNvCxnSpPr/>
          <p:nvPr/>
        </p:nvCxnSpPr>
        <p:spPr>
          <a:xfrm>
            <a:off x="2301875" y="764704"/>
            <a:ext cx="6781800" cy="0"/>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549768" y="152400"/>
            <a:ext cx="4460631" cy="523220"/>
          </a:xfrm>
          <a:prstGeom prst="rect">
            <a:avLst/>
          </a:prstGeom>
        </p:spPr>
        <p:txBody>
          <a:bodyPr wrap="square">
            <a:spAutoFit/>
          </a:bodyPr>
          <a:lstStyle/>
          <a:p>
            <a:pPr algn="ctr"/>
            <a:r>
              <a:rPr lang="hr-HR" b="1" dirty="0" smtClean="0">
                <a:solidFill>
                  <a:srgbClr val="002060"/>
                </a:solidFill>
                <a:latin typeface="Arial Black" pitchFamily="34" charset="0"/>
              </a:rPr>
              <a:t>BUGI</a:t>
            </a:r>
            <a:r>
              <a:rPr lang="hr-HR" dirty="0" smtClean="0">
                <a:solidFill>
                  <a:srgbClr val="002060"/>
                </a:solidFill>
                <a:latin typeface="Book Antiqua" panose="02040602050305030304" pitchFamily="18" charset="0"/>
              </a:rPr>
              <a:t/>
            </a:r>
            <a:br>
              <a:rPr lang="hr-HR" dirty="0" smtClean="0">
                <a:solidFill>
                  <a:srgbClr val="002060"/>
                </a:solidFill>
                <a:latin typeface="Book Antiqua" panose="02040602050305030304" pitchFamily="18" charset="0"/>
              </a:rPr>
            </a:br>
            <a:r>
              <a:rPr lang="en-US" dirty="0" smtClean="0">
                <a:solidFill>
                  <a:srgbClr val="002060"/>
                </a:solidFill>
              </a:rPr>
              <a:t>Western Balkans Urban Agriculture Initiative</a:t>
            </a:r>
            <a:endParaRPr lang="en-US" dirty="0"/>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3813" y="0"/>
            <a:ext cx="1500187"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cstate="print"/>
          <a:srcRect/>
          <a:stretch>
            <a:fillRect/>
          </a:stretch>
        </p:blipFill>
        <p:spPr bwMode="auto">
          <a:xfrm>
            <a:off x="0" y="0"/>
            <a:ext cx="2301875" cy="1381125"/>
          </a:xfrm>
          <a:prstGeom prst="rect">
            <a:avLst/>
          </a:prstGeom>
          <a:noFill/>
          <a:ln w="9525">
            <a:noFill/>
            <a:miter lim="800000"/>
            <a:headEnd/>
            <a:tailEnd/>
          </a:ln>
        </p:spPr>
      </p:pic>
      <p:sp>
        <p:nvSpPr>
          <p:cNvPr id="11" name="Title 3"/>
          <p:cNvSpPr txBox="1">
            <a:spLocks/>
          </p:cNvSpPr>
          <p:nvPr/>
        </p:nvSpPr>
        <p:spPr>
          <a:xfrm>
            <a:off x="457200" y="675620"/>
            <a:ext cx="8229600" cy="764159"/>
          </a:xfrm>
          <a:prstGeom prst="rect">
            <a:avLst/>
          </a:prstGeom>
          <a:noFill/>
          <a:ln>
            <a:noFill/>
          </a:ln>
        </p:spPr>
        <p:txBody>
          <a:bodyPr spcFirstLastPara="1" wrap="square" lIns="91425" tIns="45700" rIns="91425" bIns="45700" anchor="ctr"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sl-SI" sz="3200" dirty="0" err="1" smtClean="0"/>
              <a:t>Innovative</a:t>
            </a:r>
            <a:r>
              <a:rPr lang="sl-SI" sz="3200" dirty="0" smtClean="0"/>
              <a:t> example 1</a:t>
            </a:r>
            <a:endParaRPr lang="sl-SI" sz="3200" dirty="0"/>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7338" y="2734408"/>
            <a:ext cx="3485805" cy="2617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88755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75620"/>
            <a:ext cx="8229600" cy="764159"/>
          </a:xfrm>
        </p:spPr>
        <p:txBody>
          <a:bodyPr/>
          <a:lstStyle/>
          <a:p>
            <a:r>
              <a:rPr lang="sl-SI" sz="3200" dirty="0" smtClean="0"/>
              <a:t>Innovative </a:t>
            </a:r>
            <a:r>
              <a:rPr lang="sl-SI" sz="3200" dirty="0"/>
              <a:t>example </a:t>
            </a:r>
            <a:r>
              <a:rPr lang="sl-SI" sz="3200" dirty="0" smtClean="0"/>
              <a:t>2</a:t>
            </a:r>
            <a:endParaRPr lang="sl-SI" sz="3200" dirty="0"/>
          </a:p>
        </p:txBody>
      </p:sp>
      <p:cxnSp>
        <p:nvCxnSpPr>
          <p:cNvPr id="5" name="Straight Connector 4"/>
          <p:cNvCxnSpPr/>
          <p:nvPr/>
        </p:nvCxnSpPr>
        <p:spPr>
          <a:xfrm>
            <a:off x="2362200" y="764704"/>
            <a:ext cx="6781800" cy="0"/>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idx="1"/>
          </p:nvPr>
        </p:nvSpPr>
        <p:spPr>
          <a:xfrm>
            <a:off x="457198" y="1600200"/>
            <a:ext cx="4448909" cy="5090746"/>
          </a:xfrm>
        </p:spPr>
        <p:txBody>
          <a:bodyPr/>
          <a:lstStyle/>
          <a:p>
            <a:pPr marL="0" indent="0">
              <a:buNone/>
            </a:pPr>
            <a:r>
              <a:rPr lang="sl-SI" dirty="0" smtClean="0"/>
              <a:t>Livada LAB</a:t>
            </a:r>
          </a:p>
          <a:p>
            <a:pPr marL="0" indent="0">
              <a:buNone/>
            </a:pPr>
            <a:endParaRPr lang="sl-SI" sz="2000" dirty="0" smtClean="0"/>
          </a:p>
          <a:p>
            <a:pPr marL="0" indent="0">
              <a:buNone/>
            </a:pPr>
            <a:r>
              <a:rPr lang="sl-SI" sz="2000" dirty="0" smtClean="0"/>
              <a:t>…</a:t>
            </a:r>
            <a:r>
              <a:rPr lang="en-US" sz="2000" dirty="0" smtClean="0"/>
              <a:t>socially </a:t>
            </a:r>
            <a:r>
              <a:rPr lang="en-US" sz="2000" dirty="0"/>
              <a:t>inclusive planning, delivery and management of urban green space WITH </a:t>
            </a:r>
            <a:r>
              <a:rPr lang="en-US" sz="2000" dirty="0" smtClean="0"/>
              <a:t>YOUTH</a:t>
            </a:r>
            <a:r>
              <a:rPr lang="sl-SI" sz="2000" dirty="0" smtClean="0"/>
              <a:t>…</a:t>
            </a:r>
          </a:p>
          <a:p>
            <a:pPr marL="0" indent="0">
              <a:buNone/>
            </a:pPr>
            <a:endParaRPr lang="sl-SI" sz="2000" dirty="0" smtClean="0"/>
          </a:p>
          <a:p>
            <a:pPr marL="50800" indent="0">
              <a:buNone/>
            </a:pPr>
            <a:r>
              <a:rPr lang="sl-SI" sz="2000" dirty="0" smtClean="0"/>
              <a:t>GOAL:</a:t>
            </a:r>
          </a:p>
          <a:p>
            <a:pPr marL="50800" indent="0">
              <a:buNone/>
            </a:pPr>
            <a:r>
              <a:rPr lang="sl-SI" sz="2000" dirty="0" smtClean="0"/>
              <a:t>To </a:t>
            </a:r>
            <a:r>
              <a:rPr lang="en-GB" sz="2000" dirty="0" smtClean="0"/>
              <a:t>establish</a:t>
            </a:r>
            <a:r>
              <a:rPr lang="sl-SI" sz="2000" dirty="0" smtClean="0"/>
              <a:t> a </a:t>
            </a:r>
            <a:r>
              <a:rPr lang="en-US" sz="2000" dirty="0" smtClean="0"/>
              <a:t>project-based learning</a:t>
            </a:r>
            <a:r>
              <a:rPr lang="sl-SI" sz="2000" dirty="0" smtClean="0"/>
              <a:t> model</a:t>
            </a:r>
            <a:r>
              <a:rPr lang="en-US" sz="2000" dirty="0" smtClean="0"/>
              <a:t> involving </a:t>
            </a:r>
            <a:r>
              <a:rPr lang="en-US" sz="2000" dirty="0"/>
              <a:t>young people in the process of participatory planning and governance of urban green </a:t>
            </a:r>
            <a:r>
              <a:rPr lang="en-US" sz="2000" dirty="0" smtClean="0"/>
              <a:t>areas</a:t>
            </a:r>
            <a:r>
              <a:rPr lang="sl-SI" sz="2000" dirty="0" smtClean="0"/>
              <a:t> - </a:t>
            </a:r>
            <a:r>
              <a:rPr lang="en-US" sz="2000" dirty="0" smtClean="0"/>
              <a:t>a method </a:t>
            </a:r>
            <a:r>
              <a:rPr lang="en-US" sz="2000" dirty="0"/>
              <a:t>to improve ESS of urban </a:t>
            </a:r>
            <a:r>
              <a:rPr lang="en-US" sz="2000" dirty="0" smtClean="0"/>
              <a:t>gree</a:t>
            </a:r>
            <a:r>
              <a:rPr lang="sl-SI" sz="2000" dirty="0" smtClean="0"/>
              <a:t>n</a:t>
            </a:r>
            <a:r>
              <a:rPr lang="en-US" sz="2000" dirty="0" smtClean="0"/>
              <a:t> </a:t>
            </a:r>
            <a:r>
              <a:rPr lang="en-US" sz="2000" dirty="0"/>
              <a:t>areas as well as the socio-economic independence of the involved young people.</a:t>
            </a:r>
            <a:endParaRPr lang="sl-SI" sz="2000" dirty="0"/>
          </a:p>
        </p:txBody>
      </p:sp>
      <p:sp>
        <p:nvSpPr>
          <p:cNvPr id="7" name="Rectangle 6"/>
          <p:cNvSpPr/>
          <p:nvPr/>
        </p:nvSpPr>
        <p:spPr>
          <a:xfrm>
            <a:off x="2549768" y="152400"/>
            <a:ext cx="4460631" cy="523220"/>
          </a:xfrm>
          <a:prstGeom prst="rect">
            <a:avLst/>
          </a:prstGeom>
        </p:spPr>
        <p:txBody>
          <a:bodyPr wrap="square">
            <a:spAutoFit/>
          </a:bodyPr>
          <a:lstStyle/>
          <a:p>
            <a:pPr algn="ctr"/>
            <a:r>
              <a:rPr lang="hr-HR" b="1" dirty="0" smtClean="0">
                <a:solidFill>
                  <a:srgbClr val="002060"/>
                </a:solidFill>
                <a:latin typeface="Arial Black" pitchFamily="34" charset="0"/>
              </a:rPr>
              <a:t>BUGI</a:t>
            </a:r>
            <a:r>
              <a:rPr lang="hr-HR" dirty="0" smtClean="0">
                <a:solidFill>
                  <a:srgbClr val="002060"/>
                </a:solidFill>
                <a:latin typeface="Book Antiqua" panose="02040602050305030304" pitchFamily="18" charset="0"/>
              </a:rPr>
              <a:t/>
            </a:r>
            <a:br>
              <a:rPr lang="hr-HR" dirty="0" smtClean="0">
                <a:solidFill>
                  <a:srgbClr val="002060"/>
                </a:solidFill>
                <a:latin typeface="Book Antiqua" panose="02040602050305030304" pitchFamily="18" charset="0"/>
              </a:rPr>
            </a:br>
            <a:r>
              <a:rPr lang="en-US" dirty="0" smtClean="0">
                <a:solidFill>
                  <a:srgbClr val="002060"/>
                </a:solidFill>
              </a:rPr>
              <a:t>Western Balkans Urban Agriculture Initiative</a:t>
            </a:r>
            <a:endParaRPr lang="en-US" dirty="0"/>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3813" y="0"/>
            <a:ext cx="1500187"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descr="LOGO_LIVADA_.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3352" y="5240214"/>
            <a:ext cx="4147135" cy="109024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4" cstate="print"/>
          <a:srcRect/>
          <a:stretch>
            <a:fillRect/>
          </a:stretch>
        </p:blipFill>
        <p:spPr bwMode="auto">
          <a:xfrm>
            <a:off x="0" y="0"/>
            <a:ext cx="2301875" cy="1381125"/>
          </a:xfrm>
          <a:prstGeom prst="rect">
            <a:avLst/>
          </a:prstGeom>
          <a:noFill/>
          <a:ln w="9525">
            <a:noFill/>
            <a:miter lim="800000"/>
            <a:headEnd/>
            <a:tailEnd/>
          </a:ln>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8920" y="3683975"/>
            <a:ext cx="2616041" cy="1468317"/>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61283" y="1937381"/>
            <a:ext cx="2765060" cy="1551957"/>
          </a:xfrm>
          <a:prstGeom prst="rect">
            <a:avLst/>
          </a:prstGeom>
        </p:spPr>
      </p:pic>
    </p:spTree>
    <p:extLst>
      <p:ext uri="{BB962C8B-B14F-4D97-AF65-F5344CB8AC3E}">
        <p14:creationId xmlns:p14="http://schemas.microsoft.com/office/powerpoint/2010/main" val="31605397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75620"/>
            <a:ext cx="8229600" cy="764159"/>
          </a:xfrm>
        </p:spPr>
        <p:txBody>
          <a:bodyPr/>
          <a:lstStyle/>
          <a:p>
            <a:r>
              <a:rPr lang="sl-SI" sz="3200" dirty="0" smtClean="0"/>
              <a:t>Innovative </a:t>
            </a:r>
            <a:r>
              <a:rPr lang="sl-SI" sz="3200" dirty="0"/>
              <a:t>example </a:t>
            </a:r>
            <a:r>
              <a:rPr lang="sl-SI" sz="3200" dirty="0" smtClean="0"/>
              <a:t>3</a:t>
            </a:r>
            <a:endParaRPr lang="sl-SI" sz="3200" dirty="0"/>
          </a:p>
        </p:txBody>
      </p:sp>
      <p:sp>
        <p:nvSpPr>
          <p:cNvPr id="6" name="Text Placeholder 5"/>
          <p:cNvSpPr>
            <a:spLocks noGrp="1"/>
          </p:cNvSpPr>
          <p:nvPr>
            <p:ph type="body" idx="1"/>
          </p:nvPr>
        </p:nvSpPr>
        <p:spPr/>
        <p:txBody>
          <a:bodyPr/>
          <a:lstStyle/>
          <a:p>
            <a:pPr marL="0" indent="0">
              <a:buNone/>
            </a:pPr>
            <a:r>
              <a:rPr lang="sl-SI" dirty="0" smtClean="0"/>
              <a:t>Urban / </a:t>
            </a:r>
            <a:r>
              <a:rPr lang="sl-SI" dirty="0" err="1" smtClean="0"/>
              <a:t>city</a:t>
            </a:r>
            <a:r>
              <a:rPr lang="sl-SI" dirty="0" smtClean="0"/>
              <a:t> </a:t>
            </a:r>
            <a:r>
              <a:rPr lang="sl-SI" dirty="0" err="1" smtClean="0"/>
              <a:t>orchad</a:t>
            </a:r>
            <a:endParaRPr lang="sl-SI" dirty="0" smtClean="0"/>
          </a:p>
          <a:p>
            <a:pPr marL="342900" indent="-342900"/>
            <a:r>
              <a:rPr lang="sl-SI" sz="2000" dirty="0" smtClean="0"/>
              <a:t>5</a:t>
            </a:r>
            <a:r>
              <a:rPr lang="en-US" sz="2000" dirty="0" smtClean="0"/>
              <a:t> </a:t>
            </a:r>
            <a:r>
              <a:rPr lang="en-US" sz="2000" dirty="0"/>
              <a:t>locations planted with 494 fruit trees.</a:t>
            </a:r>
            <a:endParaRPr lang="sl-SI" sz="2000" dirty="0" smtClean="0"/>
          </a:p>
          <a:p>
            <a:pPr marL="0" indent="0">
              <a:buNone/>
            </a:pPr>
            <a:endParaRPr lang="en-US" dirty="0" smtClean="0"/>
          </a:p>
          <a:p>
            <a:r>
              <a:rPr lang="en-US" sz="2000" dirty="0" smtClean="0"/>
              <a:t>open </a:t>
            </a:r>
            <a:r>
              <a:rPr lang="en-US" sz="2000" dirty="0"/>
              <a:t>to citizens and other visitors to the city, while at the same time it provides a pleasant environment for bees and other animals. In the orchard, space is also intended for education and exchange of experiences and leisure activities</a:t>
            </a:r>
            <a:endParaRPr lang="sl-SI" sz="3200" dirty="0"/>
          </a:p>
        </p:txBody>
      </p:sp>
      <p:cxnSp>
        <p:nvCxnSpPr>
          <p:cNvPr id="5" name="Straight Connector 4"/>
          <p:cNvCxnSpPr/>
          <p:nvPr/>
        </p:nvCxnSpPr>
        <p:spPr>
          <a:xfrm>
            <a:off x="2301875" y="764704"/>
            <a:ext cx="6781800" cy="0"/>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549768" y="152400"/>
            <a:ext cx="4460631" cy="523220"/>
          </a:xfrm>
          <a:prstGeom prst="rect">
            <a:avLst/>
          </a:prstGeom>
        </p:spPr>
        <p:txBody>
          <a:bodyPr wrap="square">
            <a:spAutoFit/>
          </a:bodyPr>
          <a:lstStyle/>
          <a:p>
            <a:pPr algn="ctr"/>
            <a:r>
              <a:rPr lang="hr-HR" b="1" dirty="0" smtClean="0">
                <a:solidFill>
                  <a:srgbClr val="002060"/>
                </a:solidFill>
                <a:latin typeface="Arial Black" pitchFamily="34" charset="0"/>
              </a:rPr>
              <a:t>BUGI</a:t>
            </a:r>
            <a:r>
              <a:rPr lang="hr-HR" dirty="0" smtClean="0">
                <a:solidFill>
                  <a:srgbClr val="002060"/>
                </a:solidFill>
                <a:latin typeface="Book Antiqua" panose="02040602050305030304" pitchFamily="18" charset="0"/>
              </a:rPr>
              <a:t/>
            </a:r>
            <a:br>
              <a:rPr lang="hr-HR" dirty="0" smtClean="0">
                <a:solidFill>
                  <a:srgbClr val="002060"/>
                </a:solidFill>
                <a:latin typeface="Book Antiqua" panose="02040602050305030304" pitchFamily="18" charset="0"/>
              </a:rPr>
            </a:br>
            <a:r>
              <a:rPr lang="en-US" dirty="0" smtClean="0">
                <a:solidFill>
                  <a:srgbClr val="002060"/>
                </a:solidFill>
              </a:rPr>
              <a:t>Western Balkans Urban Agriculture Initiative</a:t>
            </a:r>
            <a:endParaRPr lang="en-US" dirty="0"/>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3813" y="0"/>
            <a:ext cx="1500187"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cstate="print"/>
          <a:srcRect/>
          <a:stretch>
            <a:fillRect/>
          </a:stretch>
        </p:blipFill>
        <p:spPr bwMode="auto">
          <a:xfrm>
            <a:off x="0" y="0"/>
            <a:ext cx="2301875" cy="1381125"/>
          </a:xfrm>
          <a:prstGeom prst="rect">
            <a:avLst/>
          </a:prstGeom>
          <a:noFill/>
          <a:ln w="9525">
            <a:noFill/>
            <a:miter lim="800000"/>
            <a:headEnd/>
            <a:tailEnd/>
          </a:ln>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7475" y="1582616"/>
            <a:ext cx="3617413" cy="2410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5058" y="4269839"/>
            <a:ext cx="3305541" cy="2202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16586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35883" y="796681"/>
            <a:ext cx="7148147" cy="1168888"/>
          </a:xfrm>
        </p:spPr>
        <p:txBody>
          <a:bodyPr>
            <a:normAutofit fontScale="90000"/>
          </a:bodyPr>
          <a:lstStyle/>
          <a:p>
            <a:pPr algn="ctr"/>
            <a:r>
              <a:rPr lang="en-US" sz="3600" dirty="0">
                <a:solidFill>
                  <a:schemeClr val="accent6">
                    <a:lumMod val="75000"/>
                  </a:schemeClr>
                </a:solidFill>
              </a:rPr>
              <a:t>Team presentation</a:t>
            </a:r>
            <a:br>
              <a:rPr lang="en-US" sz="3600" dirty="0">
                <a:solidFill>
                  <a:schemeClr val="accent6">
                    <a:lumMod val="75000"/>
                  </a:schemeClr>
                </a:solidFill>
              </a:rPr>
            </a:br>
            <a:r>
              <a:rPr lang="sl-SI" sz="3600" dirty="0" smtClean="0">
                <a:solidFill>
                  <a:schemeClr val="accent6">
                    <a:lumMod val="75000"/>
                  </a:schemeClr>
                </a:solidFill>
              </a:rPr>
              <a:t>Ljubljana</a:t>
            </a:r>
            <a:r>
              <a:rPr lang="en-US" sz="3600" dirty="0" smtClean="0">
                <a:solidFill>
                  <a:schemeClr val="accent6">
                    <a:lumMod val="75000"/>
                  </a:schemeClr>
                </a:solidFill>
              </a:rPr>
              <a:t>, </a:t>
            </a:r>
            <a:r>
              <a:rPr lang="sl-SI" sz="3600" dirty="0" smtClean="0">
                <a:solidFill>
                  <a:schemeClr val="accent6">
                    <a:lumMod val="75000"/>
                  </a:schemeClr>
                </a:solidFill>
              </a:rPr>
              <a:t>SLOVENIA</a:t>
            </a:r>
            <a:endParaRPr lang="sl-SI" sz="3200" dirty="0">
              <a:solidFill>
                <a:schemeClr val="accent6">
                  <a:lumMod val="75000"/>
                </a:schemeClr>
              </a:solidFill>
            </a:endParaRPr>
          </a:p>
        </p:txBody>
      </p:sp>
      <p:sp>
        <p:nvSpPr>
          <p:cNvPr id="15" name="Text Placeholder 14"/>
          <p:cNvSpPr>
            <a:spLocks noGrp="1"/>
          </p:cNvSpPr>
          <p:nvPr>
            <p:ph type="body" idx="1"/>
          </p:nvPr>
        </p:nvSpPr>
        <p:spPr>
          <a:xfrm>
            <a:off x="216877" y="1485900"/>
            <a:ext cx="2939564" cy="1125415"/>
          </a:xfrm>
        </p:spPr>
        <p:txBody>
          <a:bodyPr>
            <a:noAutofit/>
          </a:bodyPr>
          <a:lstStyle/>
          <a:p>
            <a:pPr marL="25400" indent="0" algn="ctr">
              <a:buNone/>
            </a:pPr>
            <a:r>
              <a:rPr lang="en-US" sz="1800" b="1" dirty="0"/>
              <a:t>How does the professional background of your team contribute to urban agriculture</a:t>
            </a:r>
            <a:r>
              <a:rPr lang="en-US" sz="1800" b="1" dirty="0" smtClean="0"/>
              <a:t>?</a:t>
            </a:r>
            <a:endParaRPr lang="sl-SI" sz="1200" b="1" dirty="0" smtClean="0"/>
          </a:p>
          <a:p>
            <a:pPr marL="25400" indent="0">
              <a:buNone/>
            </a:pPr>
            <a:endParaRPr lang="sl-SI" sz="1600" dirty="0"/>
          </a:p>
          <a:p>
            <a:pPr marL="25400" indent="0">
              <a:buNone/>
            </a:pPr>
            <a:endParaRPr lang="sl-SI" sz="1600" dirty="0" smtClean="0"/>
          </a:p>
          <a:p>
            <a:pPr marL="25400" indent="0" algn="ctr">
              <a:buNone/>
            </a:pPr>
            <a:endParaRPr lang="sl-SI" sz="1600" dirty="0"/>
          </a:p>
          <a:p>
            <a:pPr marL="25400" indent="0">
              <a:buNone/>
            </a:pPr>
            <a:endParaRPr lang="sl-SI" dirty="0"/>
          </a:p>
        </p:txBody>
      </p:sp>
      <p:cxnSp>
        <p:nvCxnSpPr>
          <p:cNvPr id="5" name="Straight Connector 4"/>
          <p:cNvCxnSpPr/>
          <p:nvPr/>
        </p:nvCxnSpPr>
        <p:spPr>
          <a:xfrm>
            <a:off x="2301875" y="714374"/>
            <a:ext cx="6781800" cy="0"/>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549768" y="152400"/>
            <a:ext cx="4460631" cy="523220"/>
          </a:xfrm>
          <a:prstGeom prst="rect">
            <a:avLst/>
          </a:prstGeom>
        </p:spPr>
        <p:txBody>
          <a:bodyPr wrap="square">
            <a:spAutoFit/>
          </a:bodyPr>
          <a:lstStyle/>
          <a:p>
            <a:pPr algn="ctr"/>
            <a:r>
              <a:rPr lang="hr-HR" b="1" dirty="0" smtClean="0">
                <a:solidFill>
                  <a:srgbClr val="002060"/>
                </a:solidFill>
                <a:latin typeface="Arial Black" pitchFamily="34" charset="0"/>
              </a:rPr>
              <a:t>BUGI</a:t>
            </a:r>
            <a:r>
              <a:rPr lang="hr-HR" dirty="0" smtClean="0">
                <a:solidFill>
                  <a:srgbClr val="002060"/>
                </a:solidFill>
                <a:latin typeface="Book Antiqua" panose="02040602050305030304" pitchFamily="18" charset="0"/>
              </a:rPr>
              <a:t/>
            </a:r>
            <a:br>
              <a:rPr lang="hr-HR" dirty="0" smtClean="0">
                <a:solidFill>
                  <a:srgbClr val="002060"/>
                </a:solidFill>
                <a:latin typeface="Book Antiqua" panose="02040602050305030304" pitchFamily="18" charset="0"/>
              </a:rPr>
            </a:br>
            <a:r>
              <a:rPr lang="en-US" dirty="0" smtClean="0">
                <a:solidFill>
                  <a:srgbClr val="002060"/>
                </a:solidFill>
              </a:rPr>
              <a:t>Western Balkans Urban Agriculture Initiative</a:t>
            </a:r>
            <a:endParaRPr lang="en-US" dirty="0"/>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3813" y="0"/>
            <a:ext cx="1500187"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cstate="print"/>
          <a:srcRect/>
          <a:stretch>
            <a:fillRect/>
          </a:stretch>
        </p:blipFill>
        <p:spPr bwMode="auto">
          <a:xfrm>
            <a:off x="0" y="0"/>
            <a:ext cx="2301875" cy="1381125"/>
          </a:xfrm>
          <a:prstGeom prst="rect">
            <a:avLst/>
          </a:prstGeom>
          <a:noFill/>
          <a:ln w="9525">
            <a:noFill/>
            <a:miter lim="800000"/>
            <a:headEnd/>
            <a:tailEnd/>
          </a:ln>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7325" y="2338917"/>
            <a:ext cx="6356350" cy="4519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74855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552" y="908720"/>
            <a:ext cx="8229600" cy="764159"/>
          </a:xfrm>
        </p:spPr>
        <p:txBody>
          <a:bodyPr/>
          <a:lstStyle/>
          <a:p>
            <a:r>
              <a:rPr lang="en-GB" sz="3200" b="1" dirty="0" smtClean="0"/>
              <a:t>References</a:t>
            </a:r>
            <a:endParaRPr lang="en-GB" sz="3200" b="1" dirty="0"/>
          </a:p>
        </p:txBody>
      </p:sp>
      <p:sp>
        <p:nvSpPr>
          <p:cNvPr id="6" name="Text Placeholder 5"/>
          <p:cNvSpPr>
            <a:spLocks noGrp="1"/>
          </p:cNvSpPr>
          <p:nvPr>
            <p:ph type="body" idx="1"/>
          </p:nvPr>
        </p:nvSpPr>
        <p:spPr>
          <a:xfrm>
            <a:off x="483577" y="1626576"/>
            <a:ext cx="8379069" cy="3763107"/>
          </a:xfrm>
        </p:spPr>
        <p:txBody>
          <a:bodyPr/>
          <a:lstStyle/>
          <a:p>
            <a:pPr marL="0" indent="0">
              <a:buNone/>
            </a:pPr>
            <a:r>
              <a:rPr lang="sl-SI" sz="2400" dirty="0"/>
              <a:t>http://</a:t>
            </a:r>
            <a:r>
              <a:rPr lang="sl-SI" sz="2400" dirty="0" smtClean="0"/>
              <a:t>geo.ff.uni-lj.si/sites/geo.ff.uni-lj.si/files/Dokumenti/Publikacije/geograff_2.pdf</a:t>
            </a:r>
            <a:endParaRPr lang="sl-SI" sz="2400" dirty="0"/>
          </a:p>
          <a:p>
            <a:pPr marL="50800" indent="0">
              <a:lnSpc>
                <a:spcPct val="150000"/>
              </a:lnSpc>
              <a:buNone/>
            </a:pPr>
            <a:r>
              <a:rPr lang="en-US" sz="2400" dirty="0"/>
              <a:t>https://onkrajgradbisca.wordpress.com</a:t>
            </a:r>
            <a:r>
              <a:rPr lang="en-US" sz="2400" dirty="0" smtClean="0"/>
              <a:t>/</a:t>
            </a:r>
            <a:endParaRPr lang="sl-SI" sz="2400" dirty="0" smtClean="0"/>
          </a:p>
          <a:p>
            <a:pPr marL="50800" indent="0">
              <a:lnSpc>
                <a:spcPct val="150000"/>
              </a:lnSpc>
              <a:buNone/>
            </a:pPr>
            <a:r>
              <a:rPr lang="sl-SI" sz="2400" dirty="0"/>
              <a:t>https://www.facebook.com/LivadaLAB</a:t>
            </a:r>
            <a:r>
              <a:rPr lang="sl-SI" sz="2400" dirty="0" smtClean="0"/>
              <a:t>/</a:t>
            </a:r>
          </a:p>
          <a:p>
            <a:pPr marL="50800" indent="0">
              <a:lnSpc>
                <a:spcPct val="150000"/>
              </a:lnSpc>
              <a:buNone/>
            </a:pPr>
            <a:r>
              <a:rPr lang="sl-SI" sz="2400" dirty="0"/>
              <a:t>http://</a:t>
            </a:r>
            <a:r>
              <a:rPr lang="sl-SI" sz="2400" dirty="0" smtClean="0"/>
              <a:t>ljubljanski.projekti.si/mestni-sadovnjak.aspx</a:t>
            </a:r>
          </a:p>
          <a:p>
            <a:pPr marL="50800" indent="0">
              <a:lnSpc>
                <a:spcPct val="150000"/>
              </a:lnSpc>
              <a:buNone/>
            </a:pPr>
            <a:r>
              <a:rPr lang="sl-SI" sz="2400" dirty="0"/>
              <a:t>https://greensurge.eu/working-packages/wp6/files/Innovative_Governance_of_Urban_Green_Spaces_-_</a:t>
            </a:r>
            <a:r>
              <a:rPr lang="sl-SI" sz="2400" dirty="0" smtClean="0"/>
              <a:t>Deliverable_6.2.pdf</a:t>
            </a:r>
          </a:p>
          <a:p>
            <a:pPr marL="50800" indent="0">
              <a:buNone/>
            </a:pPr>
            <a:endParaRPr lang="sl-SI" sz="2400" dirty="0" smtClean="0"/>
          </a:p>
          <a:p>
            <a:endParaRPr lang="sl-SI" dirty="0" smtClean="0"/>
          </a:p>
          <a:p>
            <a:endParaRPr lang="sl-SI" dirty="0"/>
          </a:p>
        </p:txBody>
      </p:sp>
      <p:cxnSp>
        <p:nvCxnSpPr>
          <p:cNvPr id="5" name="Straight Connector 4"/>
          <p:cNvCxnSpPr/>
          <p:nvPr/>
        </p:nvCxnSpPr>
        <p:spPr>
          <a:xfrm>
            <a:off x="2301875" y="764704"/>
            <a:ext cx="6781800" cy="0"/>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549768" y="152400"/>
            <a:ext cx="4460631" cy="523220"/>
          </a:xfrm>
          <a:prstGeom prst="rect">
            <a:avLst/>
          </a:prstGeom>
        </p:spPr>
        <p:txBody>
          <a:bodyPr wrap="square">
            <a:spAutoFit/>
          </a:bodyPr>
          <a:lstStyle/>
          <a:p>
            <a:pPr algn="ctr"/>
            <a:r>
              <a:rPr lang="hr-HR" b="1" dirty="0" smtClean="0">
                <a:solidFill>
                  <a:srgbClr val="002060"/>
                </a:solidFill>
                <a:latin typeface="Arial Black" pitchFamily="34" charset="0"/>
              </a:rPr>
              <a:t>BUGI</a:t>
            </a:r>
            <a:r>
              <a:rPr lang="hr-HR" dirty="0" smtClean="0">
                <a:solidFill>
                  <a:srgbClr val="002060"/>
                </a:solidFill>
                <a:latin typeface="Book Antiqua" panose="02040602050305030304" pitchFamily="18" charset="0"/>
              </a:rPr>
              <a:t/>
            </a:r>
            <a:br>
              <a:rPr lang="hr-HR" dirty="0" smtClean="0">
                <a:solidFill>
                  <a:srgbClr val="002060"/>
                </a:solidFill>
                <a:latin typeface="Book Antiqua" panose="02040602050305030304" pitchFamily="18" charset="0"/>
              </a:rPr>
            </a:br>
            <a:r>
              <a:rPr lang="en-US" dirty="0" smtClean="0">
                <a:solidFill>
                  <a:srgbClr val="002060"/>
                </a:solidFill>
              </a:rPr>
              <a:t>Western Balkans Urban Agriculture Initiative</a:t>
            </a:r>
            <a:endParaRPr lang="en-US" dirty="0"/>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3813" y="0"/>
            <a:ext cx="1500187"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cstate="print"/>
          <a:srcRect/>
          <a:stretch>
            <a:fillRect/>
          </a:stretch>
        </p:blipFill>
        <p:spPr bwMode="auto">
          <a:xfrm>
            <a:off x="0" y="0"/>
            <a:ext cx="2301875" cy="1381125"/>
          </a:xfrm>
          <a:prstGeom prst="rect">
            <a:avLst/>
          </a:prstGeom>
          <a:noFill/>
          <a:ln w="9525">
            <a:noFill/>
            <a:miter lim="800000"/>
            <a:headEnd/>
            <a:tailEnd/>
          </a:ln>
        </p:spPr>
      </p:pic>
    </p:spTree>
    <p:extLst>
      <p:ext uri="{BB962C8B-B14F-4D97-AF65-F5344CB8AC3E}">
        <p14:creationId xmlns:p14="http://schemas.microsoft.com/office/powerpoint/2010/main" val="22816938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ova tema">
  <a:themeElements>
    <a:clrScheme name="Pisarna">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TotalTime>
  <Words>340</Words>
  <Application>Microsoft Office PowerPoint</Application>
  <PresentationFormat>Diaprojekcija na zaslonu (4:3)</PresentationFormat>
  <Paragraphs>53</Paragraphs>
  <Slides>7</Slides>
  <Notes>0</Notes>
  <HiddenSlides>0</HiddenSlides>
  <MMClips>0</MMClips>
  <ScaleCrop>false</ScaleCrop>
  <HeadingPairs>
    <vt:vector size="4" baseType="variant">
      <vt:variant>
        <vt:lpstr>Tema</vt:lpstr>
      </vt:variant>
      <vt:variant>
        <vt:i4>1</vt:i4>
      </vt:variant>
      <vt:variant>
        <vt:lpstr>Naslovi diapozitivov</vt:lpstr>
      </vt:variant>
      <vt:variant>
        <vt:i4>7</vt:i4>
      </vt:variant>
    </vt:vector>
  </HeadingPairs>
  <TitlesOfParts>
    <vt:vector size="8" baseType="lpstr">
      <vt:lpstr>Officeova tema</vt:lpstr>
      <vt:lpstr>BUGI Western Balkans Urban Agriculture Initiative</vt:lpstr>
      <vt:lpstr>Challenges and solutions</vt:lpstr>
      <vt:lpstr>PowerPointova predstavitev</vt:lpstr>
      <vt:lpstr>Innovative example 2</vt:lpstr>
      <vt:lpstr>Innovative example 3</vt:lpstr>
      <vt:lpstr>Team presentation Ljubljana, SLOVENIA</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Innovative examples of urban food production in [insert city, country name]</dc:title>
  <dc:creator>Železnikar, Špela</dc:creator>
  <cp:lastModifiedBy>rc</cp:lastModifiedBy>
  <cp:revision>23</cp:revision>
  <dcterms:modified xsi:type="dcterms:W3CDTF">2018-06-11T13:15:23Z</dcterms:modified>
</cp:coreProperties>
</file>