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7"/>
  </p:notesMasterIdLst>
  <p:sldIdLst>
    <p:sldId id="256" r:id="rId2"/>
    <p:sldId id="558" r:id="rId3"/>
    <p:sldId id="258" r:id="rId4"/>
    <p:sldId id="274" r:id="rId5"/>
    <p:sldId id="276" r:id="rId6"/>
    <p:sldId id="264" r:id="rId7"/>
    <p:sldId id="279" r:id="rId8"/>
    <p:sldId id="589" r:id="rId9"/>
    <p:sldId id="590" r:id="rId10"/>
    <p:sldId id="591" r:id="rId11"/>
    <p:sldId id="592" r:id="rId12"/>
    <p:sldId id="559" r:id="rId13"/>
    <p:sldId id="281" r:id="rId14"/>
    <p:sldId id="282" r:id="rId15"/>
    <p:sldId id="283" r:id="rId16"/>
    <p:sldId id="560" r:id="rId17"/>
    <p:sldId id="561" r:id="rId18"/>
    <p:sldId id="562" r:id="rId19"/>
    <p:sldId id="563" r:id="rId20"/>
    <p:sldId id="564" r:id="rId21"/>
    <p:sldId id="565" r:id="rId22"/>
    <p:sldId id="566" r:id="rId23"/>
    <p:sldId id="567" r:id="rId24"/>
    <p:sldId id="568" r:id="rId25"/>
    <p:sldId id="569" r:id="rId26"/>
    <p:sldId id="570" r:id="rId27"/>
    <p:sldId id="571" r:id="rId28"/>
    <p:sldId id="572" r:id="rId29"/>
    <p:sldId id="573" r:id="rId30"/>
    <p:sldId id="574" r:id="rId31"/>
    <p:sldId id="575" r:id="rId32"/>
    <p:sldId id="576" r:id="rId33"/>
    <p:sldId id="577" r:id="rId34"/>
    <p:sldId id="578" r:id="rId35"/>
    <p:sldId id="579" r:id="rId36"/>
    <p:sldId id="580" r:id="rId37"/>
    <p:sldId id="581" r:id="rId38"/>
    <p:sldId id="582" r:id="rId39"/>
    <p:sldId id="583" r:id="rId40"/>
    <p:sldId id="584" r:id="rId41"/>
    <p:sldId id="585" r:id="rId42"/>
    <p:sldId id="586" r:id="rId43"/>
    <p:sldId id="587" r:id="rId44"/>
    <p:sldId id="588" r:id="rId45"/>
    <p:sldId id="284" r:id="rId46"/>
    <p:sldId id="259" r:id="rId47"/>
    <p:sldId id="265" r:id="rId48"/>
    <p:sldId id="266" r:id="rId49"/>
    <p:sldId id="260" r:id="rId50"/>
    <p:sldId id="261" r:id="rId51"/>
    <p:sldId id="262" r:id="rId52"/>
    <p:sldId id="263" r:id="rId53"/>
    <p:sldId id="267" r:id="rId54"/>
    <p:sldId id="271" r:id="rId55"/>
    <p:sldId id="269" r:id="rId56"/>
    <p:sldId id="272" r:id="rId57"/>
    <p:sldId id="268" r:id="rId58"/>
    <p:sldId id="270" r:id="rId59"/>
    <p:sldId id="280" r:id="rId60"/>
    <p:sldId id="273" r:id="rId61"/>
    <p:sldId id="275" r:id="rId62"/>
    <p:sldId id="277" r:id="rId63"/>
    <p:sldId id="278" r:id="rId64"/>
    <p:sldId id="288" r:id="rId65"/>
    <p:sldId id="28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E5A793-16EE-43A3-A394-DFB49CB0909D}">
          <p14:sldIdLst>
            <p14:sldId id="256"/>
            <p14:sldId id="558"/>
            <p14:sldId id="258"/>
            <p14:sldId id="274"/>
            <p14:sldId id="276"/>
            <p14:sldId id="264"/>
            <p14:sldId id="279"/>
            <p14:sldId id="589"/>
            <p14:sldId id="590"/>
            <p14:sldId id="591"/>
            <p14:sldId id="592"/>
            <p14:sldId id="559"/>
            <p14:sldId id="281"/>
            <p14:sldId id="282"/>
            <p14:sldId id="283"/>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284"/>
            <p14:sldId id="259"/>
            <p14:sldId id="265"/>
            <p14:sldId id="266"/>
            <p14:sldId id="260"/>
            <p14:sldId id="261"/>
            <p14:sldId id="262"/>
            <p14:sldId id="263"/>
            <p14:sldId id="267"/>
            <p14:sldId id="271"/>
            <p14:sldId id="269"/>
            <p14:sldId id="272"/>
            <p14:sldId id="268"/>
            <p14:sldId id="270"/>
            <p14:sldId id="280"/>
            <p14:sldId id="273"/>
            <p14:sldId id="275"/>
            <p14:sldId id="277"/>
            <p14:sldId id="278"/>
          </p14:sldIdLst>
        </p14:section>
        <p14:section name="Untitled Section" id="{F9E21CA4-F7DC-40B8-9DB5-E651A9BE1175}">
          <p14:sldIdLst>
            <p14:sldId id="288"/>
            <p14:sldId id="2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2" autoAdjust="0"/>
    <p:restoredTop sz="94638" autoAdjust="0"/>
  </p:normalViewPr>
  <p:slideViewPr>
    <p:cSldViewPr>
      <p:cViewPr varScale="1">
        <p:scale>
          <a:sx n="108" d="100"/>
          <a:sy n="108" d="100"/>
        </p:scale>
        <p:origin x="188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5B51A-BE6E-4C9B-858A-4807FAE17B3B}" type="datetimeFigureOut">
              <a:rPr lang="bs-Latn-BA" smtClean="0"/>
              <a:t>26.11.2020.</a:t>
            </a:fld>
            <a:endParaRPr lang="bs-Latn-B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5D0F0E-1A10-4832-9935-0F8CD2A78745}" type="slidenum">
              <a:rPr lang="bs-Latn-BA" smtClean="0"/>
              <a:t>‹#›</a:t>
            </a:fld>
            <a:endParaRPr lang="bs-Latn-BA"/>
          </a:p>
        </p:txBody>
      </p:sp>
    </p:spTree>
    <p:extLst>
      <p:ext uri="{BB962C8B-B14F-4D97-AF65-F5344CB8AC3E}">
        <p14:creationId xmlns:p14="http://schemas.microsoft.com/office/powerpoint/2010/main" val="357241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362200"/>
            <a:ext cx="4038600" cy="376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62200"/>
            <a:ext cx="4038600" cy="376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134341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295400"/>
            <a:ext cx="5111750" cy="4830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514600"/>
            <a:ext cx="3008313" cy="3611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6437" y="1129009"/>
            <a:ext cx="6137305"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2286000"/>
            <a:ext cx="8229600" cy="3840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itle 1"/>
          <p:cNvSpPr txBox="1">
            <a:spLocks/>
          </p:cNvSpPr>
          <p:nvPr userDrawn="1"/>
        </p:nvSpPr>
        <p:spPr>
          <a:xfrm>
            <a:off x="1524000" y="228601"/>
            <a:ext cx="6869906" cy="838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1800" b="1">
                <a:solidFill>
                  <a:srgbClr val="002060"/>
                </a:solidFill>
                <a:latin typeface="Arial Black" pitchFamily="34" charset="0"/>
              </a:rPr>
              <a:t>BUGI</a:t>
            </a:r>
            <a:br>
              <a:rPr lang="hr-HR" sz="1800">
                <a:solidFill>
                  <a:srgbClr val="002060"/>
                </a:solidFill>
                <a:latin typeface="Book Antiqua" panose="02040602050305030304" pitchFamily="18" charset="0"/>
              </a:rPr>
            </a:br>
            <a:r>
              <a:rPr lang="en-US" sz="1800">
                <a:solidFill>
                  <a:srgbClr val="002060"/>
                </a:solidFill>
                <a:latin typeface="+mn-lt"/>
              </a:rPr>
              <a:t>Western Balkans Urban Agriculture Initiative</a:t>
            </a:r>
            <a:endParaRPr lang="en-US" sz="1800" dirty="0">
              <a:solidFill>
                <a:srgbClr val="002060"/>
              </a:solidFill>
              <a:latin typeface="+mn-lt"/>
            </a:endParaRPr>
          </a:p>
        </p:txBody>
      </p:sp>
      <p:pic>
        <p:nvPicPr>
          <p:cNvPr id="8" name="Picture 3"/>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643813" y="0"/>
            <a:ext cx="1500187"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userDrawn="1"/>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8" cstate="print"/>
          <a:srcRect/>
          <a:stretch>
            <a:fillRect/>
          </a:stretch>
        </p:blipFill>
        <p:spPr bwMode="auto">
          <a:xfrm>
            <a:off x="0" y="0"/>
            <a:ext cx="2301875" cy="13811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80" r:id="rId5"/>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pPr algn="ctr"/>
            <a:r>
              <a:rPr lang="sr-Latn-BA" sz="4000" dirty="0">
                <a:solidFill>
                  <a:schemeClr val="accent6">
                    <a:lumMod val="75000"/>
                  </a:schemeClr>
                </a:solidFill>
                <a:latin typeface="Book Antiqua" panose="02040602050305030304" pitchFamily="18" charset="0"/>
              </a:rPr>
              <a:t>OsnoveUP</a:t>
            </a:r>
          </a:p>
          <a:p>
            <a:pPr algn="ctr"/>
            <a:r>
              <a:rPr lang="sr-Latn-BA" sz="2000" dirty="0">
                <a:solidFill>
                  <a:schemeClr val="accent6">
                    <a:lumMod val="75000"/>
                  </a:schemeClr>
                </a:solidFill>
                <a:latin typeface="Book Antiqua" panose="02040602050305030304" pitchFamily="18" charset="0"/>
              </a:rPr>
              <a:t>Historijat UP</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prof. dr. Pakeza Drkenda</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953955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FB8E-7053-4CB6-A538-EE258C875DFB}"/>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15583BDD-3F0C-4BD3-8CB7-0CCFC608E0A2}"/>
              </a:ext>
            </a:extLst>
          </p:cNvPr>
          <p:cNvSpPr>
            <a:spLocks noGrp="1"/>
          </p:cNvSpPr>
          <p:nvPr>
            <p:ph idx="1"/>
          </p:nvPr>
        </p:nvSpPr>
        <p:spPr/>
        <p:txBody>
          <a:bodyPr>
            <a:normAutofit fontScale="62500" lnSpcReduction="20000"/>
          </a:bodyPr>
          <a:lstStyle/>
          <a:p>
            <a:r>
              <a:rPr lang="hr-BA" dirty="0"/>
              <a:t>Komunistički režim je, u skladu s društvenim vlasništvom i kolektivnom potrošnjom, poticao gradnju zajedničkih vrtova i ostalih oblika urbane poljoprivrede. Rusija je poznata po dachama koje se protežu od St. Petersburga do Irkutska u Sibiru</a:t>
            </a:r>
          </a:p>
          <a:p>
            <a:r>
              <a:rPr lang="hr-BA" dirty="0"/>
              <a:t>Vrtovi su nicali i u Češkoj, Rumunjskoj i Bugarskoj. U strogom centru Praga, pored starog grada i nedaleko od češkog parlamenta, nalazi se otvoreni vinograd Svetog Venceslava koji slovi za najstariji vinograd u Češkoj, a od 2012. u Pragu niču zajednički vrtovi po uzoru na one u zapadnoeuropskim gradovima (Spilková, 2017).</a:t>
            </a:r>
          </a:p>
          <a:p>
            <a:r>
              <a:rPr lang="hr-BA" dirty="0"/>
              <a:t>Kuba, i njezin glavni grad Havana, s primjenom je urbane poljoprivrede toliko napredovala da je postala svojevrstan laboratorij za ispitivanje mogućnosti daljnjeg razvoja urbanog vrtlarenja i istovremeno sinonim za uspješne gradske, zajedničke i ekološke vrtove u borbi protiv siromaštva (Girardet, 2004). </a:t>
            </a:r>
          </a:p>
        </p:txBody>
      </p:sp>
    </p:spTree>
    <p:extLst>
      <p:ext uri="{BB962C8B-B14F-4D97-AF65-F5344CB8AC3E}">
        <p14:creationId xmlns:p14="http://schemas.microsoft.com/office/powerpoint/2010/main" val="413245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2E2A-B013-4A90-9AAC-B8CE66344C5B}"/>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C470F6F2-F87E-40FF-9F88-C69942449BB7}"/>
              </a:ext>
            </a:extLst>
          </p:cNvPr>
          <p:cNvSpPr>
            <a:spLocks noGrp="1"/>
          </p:cNvSpPr>
          <p:nvPr>
            <p:ph idx="1"/>
          </p:nvPr>
        </p:nvSpPr>
        <p:spPr/>
        <p:txBody>
          <a:bodyPr>
            <a:normAutofit fontScale="62500" lnSpcReduction="20000"/>
          </a:bodyPr>
          <a:lstStyle/>
          <a:p>
            <a:r>
              <a:rPr lang="hr-BA" dirty="0"/>
              <a:t>Dugotrajni izbjeglički kampovi i zajednice duž granica Ruande i Burundija u Tanzaniji te izbjeglice iz Mozambika u Malaviju 1980-ih razvili su urbano vrtlarstvo da bi opstali (Smit i sur., 2001).</a:t>
            </a:r>
          </a:p>
          <a:p>
            <a:r>
              <a:rPr lang="hr-BA" dirty="0"/>
              <a:t>Ubrzanim rastom urbane populacije u zemljama u razvoju u drugoj polovici 20. vijeka urbana proizvodnja hrane i distribucijski sistemi su postali sve manje pouzdani pa je glad rasla usporedno s brojem stanovnika, a povećavala se i uslijed političke i ekonomske nestabilnosti. Kao reakcija na takve okolnosti, urbana poljoprivreda postala je vidljivija i uobičajenija u brzorastućim gradovima mnogih zemalja, a istraživači i donositelji političkih odluka tek ih odnedavno počinju primjećivati (Smit i sur., 2001). Sveukupno, pokret zajedničkih i sličnih vrtova razvio se ponajprije kao reakcija na društvene krize (Glover, 2003), a to se nastavlja i danas kada se suočavamo s ekonomskom i ekološkom krizom.</a:t>
            </a:r>
          </a:p>
        </p:txBody>
      </p:sp>
    </p:spTree>
    <p:extLst>
      <p:ext uri="{BB962C8B-B14F-4D97-AF65-F5344CB8AC3E}">
        <p14:creationId xmlns:p14="http://schemas.microsoft.com/office/powerpoint/2010/main" val="2353944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853D-455B-48D9-8DD0-47E78695A514}"/>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42952A6C-8F67-4C58-8F6F-A55F2AA270DF}"/>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B1B0D728-F255-4A93-AE6A-6199FDA7847D}"/>
              </a:ext>
            </a:extLst>
          </p:cNvPr>
          <p:cNvPicPr>
            <a:picLocks noChangeAspect="1"/>
          </p:cNvPicPr>
          <p:nvPr/>
        </p:nvPicPr>
        <p:blipFill>
          <a:blip r:embed="rId2"/>
          <a:stretch>
            <a:fillRect/>
          </a:stretch>
        </p:blipFill>
        <p:spPr>
          <a:xfrm>
            <a:off x="95145" y="0"/>
            <a:ext cx="8953709" cy="6858000"/>
          </a:xfrm>
          <a:prstGeom prst="rect">
            <a:avLst/>
          </a:prstGeom>
        </p:spPr>
      </p:pic>
    </p:spTree>
    <p:extLst>
      <p:ext uri="{BB962C8B-B14F-4D97-AF65-F5344CB8AC3E}">
        <p14:creationId xmlns:p14="http://schemas.microsoft.com/office/powerpoint/2010/main" val="1904822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„Voćni zidovi“</a:t>
            </a:r>
          </a:p>
        </p:txBody>
      </p:sp>
      <p:sp>
        <p:nvSpPr>
          <p:cNvPr id="3" name="Content Placeholder 2"/>
          <p:cNvSpPr>
            <a:spLocks noGrp="1"/>
          </p:cNvSpPr>
          <p:nvPr>
            <p:ph idx="1"/>
          </p:nvPr>
        </p:nvSpPr>
        <p:spPr>
          <a:xfrm>
            <a:off x="251520" y="1600200"/>
            <a:ext cx="2592288" cy="4525963"/>
          </a:xfrm>
        </p:spPr>
        <p:txBody>
          <a:bodyPr>
            <a:normAutofit/>
          </a:bodyPr>
          <a:lstStyle/>
          <a:p>
            <a:r>
              <a:rPr lang="bs-Latn-BA" sz="2000" dirty="0"/>
              <a:t>Tzv. voćni zidovi</a:t>
            </a:r>
          </a:p>
          <a:p>
            <a:r>
              <a:rPr lang="bs-Latn-BA" sz="2000" dirty="0"/>
              <a:t>Davno prije staklenika, dižu se zidovi koji osiguravaju sve karakteristike mikrolokacija</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564904"/>
            <a:ext cx="5517204" cy="346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814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„Voćni zidovi“</a:t>
            </a:r>
          </a:p>
        </p:txBody>
      </p:sp>
      <p:sp>
        <p:nvSpPr>
          <p:cNvPr id="3" name="Content Placeholder 2"/>
          <p:cNvSpPr>
            <a:spLocks noGrp="1"/>
          </p:cNvSpPr>
          <p:nvPr>
            <p:ph idx="1"/>
          </p:nvPr>
        </p:nvSpPr>
        <p:spPr/>
        <p:txBody>
          <a:bodyPr>
            <a:normAutofit fontScale="77500" lnSpcReduction="20000"/>
          </a:bodyPr>
          <a:lstStyle/>
          <a:p>
            <a:r>
              <a:rPr lang="bs-Latn-BA" dirty="0"/>
              <a:t>Još je </a:t>
            </a:r>
            <a:r>
              <a:rPr lang="en-US" dirty="0"/>
              <a:t>1561</a:t>
            </a:r>
            <a:r>
              <a:rPr lang="bs-Latn-BA" dirty="0"/>
              <a:t>., švicarski </a:t>
            </a:r>
            <a:r>
              <a:rPr lang="en-US" dirty="0" err="1"/>
              <a:t>botani</a:t>
            </a:r>
            <a:r>
              <a:rPr lang="bs-Latn-BA" dirty="0"/>
              <a:t>čar po imenu </a:t>
            </a:r>
            <a:r>
              <a:rPr lang="en-US" dirty="0"/>
              <a:t>Conrad </a:t>
            </a:r>
            <a:r>
              <a:rPr lang="en-US" dirty="0" err="1"/>
              <a:t>Gessner</a:t>
            </a:r>
            <a:r>
              <a:rPr lang="en-US" dirty="0"/>
              <a:t> </a:t>
            </a:r>
            <a:r>
              <a:rPr lang="bs-Latn-BA" dirty="0"/>
              <a:t>je primjetio povoljan efekt zagrijanih zidova na rast voćki</a:t>
            </a:r>
          </a:p>
          <a:p>
            <a:r>
              <a:rPr lang="bs-Latn-BA" dirty="0"/>
              <a:t>Zidovi koji su okruživali zasade nisu samo pružali zaštitu od vjetra i životinja, štitili su i od sunca stvarajući stabilnije lokalne mikroklimate  i istovremeno štiteći ih od mraza</a:t>
            </a:r>
          </a:p>
          <a:p>
            <a:r>
              <a:rPr lang="bs-Latn-BA" dirty="0"/>
              <a:t>Ovo je bilo posebno korisno farmerima koji su željeli da uzgjaju osjetljive usjeve na sjeveru</a:t>
            </a:r>
          </a:p>
          <a:p>
            <a:r>
              <a:rPr lang="bs-Latn-BA" dirty="0"/>
              <a:t>Također ovo je bilo izuzetno korisno u periodu koji se poznje kao, „</a:t>
            </a:r>
            <a:r>
              <a:rPr lang="en-US" dirty="0"/>
              <a:t>Little Ice Age</a:t>
            </a:r>
            <a:r>
              <a:rPr lang="bs-Latn-BA" dirty="0"/>
              <a:t>“ (malo ledeno doba)</a:t>
            </a:r>
            <a:r>
              <a:rPr lang="en-US" dirty="0"/>
              <a:t>,</a:t>
            </a:r>
            <a:r>
              <a:rPr lang="bs-Latn-BA" dirty="0"/>
              <a:t> tokom globalnog hladnog perioda početkom 17 vijeka</a:t>
            </a:r>
          </a:p>
        </p:txBody>
      </p:sp>
    </p:spTree>
    <p:extLst>
      <p:ext uri="{BB962C8B-B14F-4D97-AF65-F5344CB8AC3E}">
        <p14:creationId xmlns:p14="http://schemas.microsoft.com/office/powerpoint/2010/main" val="830271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„Voćni zidovi“</a:t>
            </a:r>
          </a:p>
        </p:txBody>
      </p:sp>
      <p:sp>
        <p:nvSpPr>
          <p:cNvPr id="3" name="Content Placeholder 2"/>
          <p:cNvSpPr>
            <a:spLocks noGrp="1"/>
          </p:cNvSpPr>
          <p:nvPr>
            <p:ph idx="1"/>
          </p:nvPr>
        </p:nvSpPr>
        <p:spPr>
          <a:xfrm>
            <a:off x="323528" y="1484784"/>
            <a:ext cx="3168352" cy="4641379"/>
          </a:xfrm>
        </p:spPr>
        <p:txBody>
          <a:bodyPr>
            <a:normAutofit fontScale="62500" lnSpcReduction="20000"/>
          </a:bodyPr>
          <a:lstStyle/>
          <a:p>
            <a:r>
              <a:rPr lang="en-US" dirty="0" err="1"/>
              <a:t>Termal</a:t>
            </a:r>
            <a:r>
              <a:rPr lang="bs-Latn-BA" dirty="0"/>
              <a:t>ni</a:t>
            </a:r>
            <a:r>
              <a:rPr lang="en-US" dirty="0"/>
              <a:t> “</a:t>
            </a:r>
            <a:r>
              <a:rPr lang="bs-Latn-BA" dirty="0"/>
              <a:t>voćni zidovi</a:t>
            </a:r>
            <a:r>
              <a:rPr lang="en-US" dirty="0"/>
              <a:t>” </a:t>
            </a:r>
            <a:r>
              <a:rPr lang="bs-Latn-BA" dirty="0"/>
              <a:t>su bili jako popularni u tom periodu</a:t>
            </a:r>
          </a:p>
          <a:p>
            <a:pPr algn="just"/>
            <a:r>
              <a:rPr lang="bs-Latn-BA" dirty="0"/>
              <a:t>Omogućili su farmerima da uzgajaju mediteranske kulture – voće i povrće – na sjeveru kao u Engleskoj ili Holandiji, koristeći obnovljive izvore energije</a:t>
            </a:r>
          </a:p>
          <a:p>
            <a:r>
              <a:rPr lang="bs-Latn-BA" dirty="0"/>
              <a:t>Apsorbirajući sunčevu energiju tokom dana, ovi zidovi su bili u mogućnosti d podignu moćne temperature za 10 stepeni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895600"/>
            <a:ext cx="4535190" cy="289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2525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322E4-B2E7-4271-9728-FA807682E476}"/>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47D8A2EC-8020-413B-9224-5D68E8492766}"/>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502F48FB-2E6F-4F07-892E-F4F6FD1CD0DD}"/>
              </a:ext>
            </a:extLst>
          </p:cNvPr>
          <p:cNvPicPr>
            <a:picLocks noChangeAspect="1"/>
          </p:cNvPicPr>
          <p:nvPr/>
        </p:nvPicPr>
        <p:blipFill>
          <a:blip r:embed="rId2"/>
          <a:stretch>
            <a:fillRect/>
          </a:stretch>
        </p:blipFill>
        <p:spPr>
          <a:xfrm>
            <a:off x="10171" y="0"/>
            <a:ext cx="9123657" cy="6858000"/>
          </a:xfrm>
          <a:prstGeom prst="rect">
            <a:avLst/>
          </a:prstGeom>
        </p:spPr>
      </p:pic>
    </p:spTree>
    <p:extLst>
      <p:ext uri="{BB962C8B-B14F-4D97-AF65-F5344CB8AC3E}">
        <p14:creationId xmlns:p14="http://schemas.microsoft.com/office/powerpoint/2010/main" val="4257872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21CD-26D7-4AB6-901B-FB0F7E90CEF1}"/>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ECE8AE91-F083-4D7C-9751-4ECB8001E19A}"/>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A565D375-E907-4118-9F0A-A5B19A9507C9}"/>
              </a:ext>
            </a:extLst>
          </p:cNvPr>
          <p:cNvPicPr>
            <a:picLocks noChangeAspect="1"/>
          </p:cNvPicPr>
          <p:nvPr/>
        </p:nvPicPr>
        <p:blipFill>
          <a:blip r:embed="rId2"/>
          <a:stretch>
            <a:fillRect/>
          </a:stretch>
        </p:blipFill>
        <p:spPr>
          <a:xfrm>
            <a:off x="45267" y="0"/>
            <a:ext cx="9053465" cy="6858000"/>
          </a:xfrm>
          <a:prstGeom prst="rect">
            <a:avLst/>
          </a:prstGeom>
        </p:spPr>
      </p:pic>
    </p:spTree>
    <p:extLst>
      <p:ext uri="{BB962C8B-B14F-4D97-AF65-F5344CB8AC3E}">
        <p14:creationId xmlns:p14="http://schemas.microsoft.com/office/powerpoint/2010/main" val="3685825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3E86-93DC-40DF-B19B-C0C286D19419}"/>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A21F760E-95FC-45D4-9ABE-70C51E6040A9}"/>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455DBBE1-4783-4637-80E1-27C23598F20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2924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C63-6CA7-4A5C-984E-B4F8BB586F78}"/>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7D12D6F4-0C2F-463B-ADF2-EC2491614677}"/>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C4A55147-BC02-4C3D-999F-8B4E00F035E7}"/>
              </a:ext>
            </a:extLst>
          </p:cNvPr>
          <p:cNvPicPr>
            <a:picLocks noChangeAspect="1"/>
          </p:cNvPicPr>
          <p:nvPr/>
        </p:nvPicPr>
        <p:blipFill>
          <a:blip r:embed="rId2"/>
          <a:stretch>
            <a:fillRect/>
          </a:stretch>
        </p:blipFill>
        <p:spPr>
          <a:xfrm>
            <a:off x="0" y="88490"/>
            <a:ext cx="9144000" cy="6681020"/>
          </a:xfrm>
          <a:prstGeom prst="rect">
            <a:avLst/>
          </a:prstGeom>
        </p:spPr>
      </p:pic>
    </p:spTree>
    <p:extLst>
      <p:ext uri="{BB962C8B-B14F-4D97-AF65-F5344CB8AC3E}">
        <p14:creationId xmlns:p14="http://schemas.microsoft.com/office/powerpoint/2010/main" val="2082025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bs-Latn-BA" dirty="0"/>
              <a:t>Urbana poljoprivreda</a:t>
            </a:r>
          </a:p>
        </p:txBody>
      </p:sp>
      <p:sp>
        <p:nvSpPr>
          <p:cNvPr id="3" name="Subtitle 2"/>
          <p:cNvSpPr>
            <a:spLocks noGrp="1"/>
          </p:cNvSpPr>
          <p:nvPr>
            <p:ph type="subTitle" idx="1"/>
          </p:nvPr>
        </p:nvSpPr>
        <p:spPr/>
        <p:txBody>
          <a:bodyPr/>
          <a:lstStyle/>
          <a:p>
            <a:r>
              <a:rPr lang="bs-Latn-BA" dirty="0"/>
              <a:t>Uvod</a:t>
            </a:r>
          </a:p>
        </p:txBody>
      </p:sp>
    </p:spTree>
    <p:extLst>
      <p:ext uri="{BB962C8B-B14F-4D97-AF65-F5344CB8AC3E}">
        <p14:creationId xmlns:p14="http://schemas.microsoft.com/office/powerpoint/2010/main" val="319281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C7F2-455E-419A-9CB3-DB36E0F7B390}"/>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EDAEB185-69BC-4231-92AA-C13213AFB8CC}"/>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48EA7AFD-6BCD-43EB-929E-CF93457EBC79}"/>
              </a:ext>
            </a:extLst>
          </p:cNvPr>
          <p:cNvPicPr>
            <a:picLocks noChangeAspect="1"/>
          </p:cNvPicPr>
          <p:nvPr/>
        </p:nvPicPr>
        <p:blipFill>
          <a:blip r:embed="rId2"/>
          <a:stretch>
            <a:fillRect/>
          </a:stretch>
        </p:blipFill>
        <p:spPr>
          <a:xfrm>
            <a:off x="0" y="22559"/>
            <a:ext cx="9144000" cy="6812882"/>
          </a:xfrm>
          <a:prstGeom prst="rect">
            <a:avLst/>
          </a:prstGeom>
        </p:spPr>
      </p:pic>
    </p:spTree>
    <p:extLst>
      <p:ext uri="{BB962C8B-B14F-4D97-AF65-F5344CB8AC3E}">
        <p14:creationId xmlns:p14="http://schemas.microsoft.com/office/powerpoint/2010/main" val="2767613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A4443-E154-4356-80D8-E9FA160693F2}"/>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AC4DDD14-4070-4681-A8E5-13930D961122}"/>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C37CFE03-1190-4F67-A2DC-C7A5098454D7}"/>
              </a:ext>
            </a:extLst>
          </p:cNvPr>
          <p:cNvPicPr>
            <a:picLocks noChangeAspect="1"/>
          </p:cNvPicPr>
          <p:nvPr/>
        </p:nvPicPr>
        <p:blipFill>
          <a:blip r:embed="rId2"/>
          <a:stretch>
            <a:fillRect/>
          </a:stretch>
        </p:blipFill>
        <p:spPr>
          <a:xfrm>
            <a:off x="35285" y="0"/>
            <a:ext cx="9073429" cy="6858000"/>
          </a:xfrm>
          <a:prstGeom prst="rect">
            <a:avLst/>
          </a:prstGeom>
        </p:spPr>
      </p:pic>
    </p:spTree>
    <p:extLst>
      <p:ext uri="{BB962C8B-B14F-4D97-AF65-F5344CB8AC3E}">
        <p14:creationId xmlns:p14="http://schemas.microsoft.com/office/powerpoint/2010/main" val="1619827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9D6D21-9948-4412-9CA4-3D2C5FD6CA06}"/>
              </a:ext>
            </a:extLst>
          </p:cNvPr>
          <p:cNvSpPr>
            <a:spLocks noGrp="1"/>
          </p:cNvSpPr>
          <p:nvPr>
            <p:ph type="title"/>
          </p:nvPr>
        </p:nvSpPr>
        <p:spPr/>
        <p:txBody>
          <a:bodyPr/>
          <a:lstStyle/>
          <a:p>
            <a:endParaRPr lang="hr-BA"/>
          </a:p>
        </p:txBody>
      </p:sp>
      <p:sp>
        <p:nvSpPr>
          <p:cNvPr id="6" name="Content Placeholder 5">
            <a:extLst>
              <a:ext uri="{FF2B5EF4-FFF2-40B4-BE49-F238E27FC236}">
                <a16:creationId xmlns:a16="http://schemas.microsoft.com/office/drawing/2014/main" id="{E903CE29-F685-4EB9-9F94-F09821EEA3ED}"/>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FDF1DD5F-9C03-4366-8B77-C7DC6CC248B5}"/>
              </a:ext>
            </a:extLst>
          </p:cNvPr>
          <p:cNvPicPr>
            <a:picLocks noChangeAspect="1"/>
          </p:cNvPicPr>
          <p:nvPr/>
        </p:nvPicPr>
        <p:blipFill>
          <a:blip r:embed="rId2"/>
          <a:stretch>
            <a:fillRect/>
          </a:stretch>
        </p:blipFill>
        <p:spPr>
          <a:xfrm>
            <a:off x="0" y="26147"/>
            <a:ext cx="9144000" cy="6805706"/>
          </a:xfrm>
          <a:prstGeom prst="rect">
            <a:avLst/>
          </a:prstGeom>
        </p:spPr>
      </p:pic>
    </p:spTree>
    <p:extLst>
      <p:ext uri="{BB962C8B-B14F-4D97-AF65-F5344CB8AC3E}">
        <p14:creationId xmlns:p14="http://schemas.microsoft.com/office/powerpoint/2010/main" val="3429753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9296B-4315-4CC4-8C35-7C7894A31AD8}"/>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B72679A0-27A5-4016-A718-F723AE9E7F1F}"/>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1E784070-9AEE-4161-814B-728ABFF4E145}"/>
              </a:ext>
            </a:extLst>
          </p:cNvPr>
          <p:cNvPicPr>
            <a:picLocks noChangeAspect="1"/>
          </p:cNvPicPr>
          <p:nvPr/>
        </p:nvPicPr>
        <p:blipFill>
          <a:blip r:embed="rId2"/>
          <a:stretch>
            <a:fillRect/>
          </a:stretch>
        </p:blipFill>
        <p:spPr>
          <a:xfrm>
            <a:off x="0" y="7520"/>
            <a:ext cx="9144000" cy="6842960"/>
          </a:xfrm>
          <a:prstGeom prst="rect">
            <a:avLst/>
          </a:prstGeom>
        </p:spPr>
      </p:pic>
    </p:spTree>
    <p:extLst>
      <p:ext uri="{BB962C8B-B14F-4D97-AF65-F5344CB8AC3E}">
        <p14:creationId xmlns:p14="http://schemas.microsoft.com/office/powerpoint/2010/main" val="3119932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B683-A198-4CBD-A3D5-92F94D7EEFF5}"/>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12D15B2F-7A89-48EC-AE4E-50C150EEB0A2}"/>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C2E0F17A-7F42-4885-8743-2B8E5610B753}"/>
              </a:ext>
            </a:extLst>
          </p:cNvPr>
          <p:cNvPicPr>
            <a:picLocks noChangeAspect="1"/>
          </p:cNvPicPr>
          <p:nvPr/>
        </p:nvPicPr>
        <p:blipFill>
          <a:blip r:embed="rId2"/>
          <a:stretch>
            <a:fillRect/>
          </a:stretch>
        </p:blipFill>
        <p:spPr>
          <a:xfrm>
            <a:off x="0" y="3772"/>
            <a:ext cx="9144000" cy="6850455"/>
          </a:xfrm>
          <a:prstGeom prst="rect">
            <a:avLst/>
          </a:prstGeom>
        </p:spPr>
      </p:pic>
    </p:spTree>
    <p:extLst>
      <p:ext uri="{BB962C8B-B14F-4D97-AF65-F5344CB8AC3E}">
        <p14:creationId xmlns:p14="http://schemas.microsoft.com/office/powerpoint/2010/main" val="1670370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0245-FC58-4E8F-9616-54008F4829FF}"/>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7DE3D37F-EFEB-49A8-B042-FBDA242E6035}"/>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D37A8824-4DF0-4D68-9F53-721C92153D1B}"/>
              </a:ext>
            </a:extLst>
          </p:cNvPr>
          <p:cNvPicPr>
            <a:picLocks noChangeAspect="1"/>
          </p:cNvPicPr>
          <p:nvPr/>
        </p:nvPicPr>
        <p:blipFill>
          <a:blip r:embed="rId2"/>
          <a:stretch>
            <a:fillRect/>
          </a:stretch>
        </p:blipFill>
        <p:spPr>
          <a:xfrm>
            <a:off x="25260" y="0"/>
            <a:ext cx="9093480" cy="6858000"/>
          </a:xfrm>
          <a:prstGeom prst="rect">
            <a:avLst/>
          </a:prstGeom>
        </p:spPr>
      </p:pic>
    </p:spTree>
    <p:extLst>
      <p:ext uri="{BB962C8B-B14F-4D97-AF65-F5344CB8AC3E}">
        <p14:creationId xmlns:p14="http://schemas.microsoft.com/office/powerpoint/2010/main" val="1820170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FAEB2-41B6-41C0-A684-F7E01C68A70D}"/>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E928821E-5B47-4BBB-97C0-1F29530D960D}"/>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BED303E2-9638-4633-9663-22848287A091}"/>
              </a:ext>
            </a:extLst>
          </p:cNvPr>
          <p:cNvPicPr>
            <a:picLocks noChangeAspect="1"/>
          </p:cNvPicPr>
          <p:nvPr/>
        </p:nvPicPr>
        <p:blipFill>
          <a:blip r:embed="rId2"/>
          <a:stretch>
            <a:fillRect/>
          </a:stretch>
        </p:blipFill>
        <p:spPr>
          <a:xfrm>
            <a:off x="80387" y="0"/>
            <a:ext cx="8983226" cy="6858000"/>
          </a:xfrm>
          <a:prstGeom prst="rect">
            <a:avLst/>
          </a:prstGeom>
        </p:spPr>
      </p:pic>
    </p:spTree>
    <p:extLst>
      <p:ext uri="{BB962C8B-B14F-4D97-AF65-F5344CB8AC3E}">
        <p14:creationId xmlns:p14="http://schemas.microsoft.com/office/powerpoint/2010/main" val="2627137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3861-4644-4ABC-AE76-63D9CD80D05E}"/>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BC7BFF42-11BA-4092-9D7C-9D965A6C070D}"/>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A4A31002-8195-4896-86C5-BC179D16FA6E}"/>
              </a:ext>
            </a:extLst>
          </p:cNvPr>
          <p:cNvPicPr>
            <a:picLocks noChangeAspect="1"/>
          </p:cNvPicPr>
          <p:nvPr/>
        </p:nvPicPr>
        <p:blipFill>
          <a:blip r:embed="rId2"/>
          <a:stretch>
            <a:fillRect/>
          </a:stretch>
        </p:blipFill>
        <p:spPr>
          <a:xfrm>
            <a:off x="0" y="40821"/>
            <a:ext cx="9144000" cy="6776357"/>
          </a:xfrm>
          <a:prstGeom prst="rect">
            <a:avLst/>
          </a:prstGeom>
        </p:spPr>
      </p:pic>
    </p:spTree>
    <p:extLst>
      <p:ext uri="{BB962C8B-B14F-4D97-AF65-F5344CB8AC3E}">
        <p14:creationId xmlns:p14="http://schemas.microsoft.com/office/powerpoint/2010/main" val="172115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6D1B-118A-4366-81C9-8AD1C7FC0F92}"/>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F3107C72-DF8B-4B9F-9356-F21D19728FD4}"/>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22B2590B-B7B7-42FB-A061-93EEDDCA3656}"/>
              </a:ext>
            </a:extLst>
          </p:cNvPr>
          <p:cNvPicPr>
            <a:picLocks noChangeAspect="1"/>
          </p:cNvPicPr>
          <p:nvPr/>
        </p:nvPicPr>
        <p:blipFill>
          <a:blip r:embed="rId2"/>
          <a:stretch>
            <a:fillRect/>
          </a:stretch>
        </p:blipFill>
        <p:spPr>
          <a:xfrm>
            <a:off x="-1066800" y="87068"/>
            <a:ext cx="10972800" cy="6683864"/>
          </a:xfrm>
          <a:prstGeom prst="rect">
            <a:avLst/>
          </a:prstGeom>
        </p:spPr>
      </p:pic>
    </p:spTree>
    <p:extLst>
      <p:ext uri="{BB962C8B-B14F-4D97-AF65-F5344CB8AC3E}">
        <p14:creationId xmlns:p14="http://schemas.microsoft.com/office/powerpoint/2010/main" val="4202529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CE99-AF89-44AF-9CC4-6C28802B80E3}"/>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E2752366-A0DC-4B68-8CAE-4AC5C3618873}"/>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F2BDB1C8-B877-4896-9822-4A83F937C708}"/>
              </a:ext>
            </a:extLst>
          </p:cNvPr>
          <p:cNvPicPr>
            <a:picLocks noChangeAspect="1"/>
          </p:cNvPicPr>
          <p:nvPr/>
        </p:nvPicPr>
        <p:blipFill>
          <a:blip r:embed="rId2"/>
          <a:stretch>
            <a:fillRect/>
          </a:stretch>
        </p:blipFill>
        <p:spPr>
          <a:xfrm>
            <a:off x="0" y="52124"/>
            <a:ext cx="9144000" cy="6753752"/>
          </a:xfrm>
          <a:prstGeom prst="rect">
            <a:avLst/>
          </a:prstGeom>
        </p:spPr>
      </p:pic>
    </p:spTree>
    <p:extLst>
      <p:ext uri="{BB962C8B-B14F-4D97-AF65-F5344CB8AC3E}">
        <p14:creationId xmlns:p14="http://schemas.microsoft.com/office/powerpoint/2010/main" val="231279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bs-Latn-BA" dirty="0"/>
              <a:t>Uvod....</a:t>
            </a:r>
          </a:p>
        </p:txBody>
      </p:sp>
      <p:sp>
        <p:nvSpPr>
          <p:cNvPr id="3" name="Content Placeholder 2"/>
          <p:cNvSpPr>
            <a:spLocks noGrp="1"/>
          </p:cNvSpPr>
          <p:nvPr>
            <p:ph idx="1"/>
          </p:nvPr>
        </p:nvSpPr>
        <p:spPr/>
        <p:txBody>
          <a:bodyPr>
            <a:normAutofit lnSpcReduction="10000"/>
          </a:bodyPr>
          <a:lstStyle/>
          <a:p>
            <a:r>
              <a:rPr lang="bs-Latn-BA" dirty="0"/>
              <a:t>Razvoj gradova</a:t>
            </a:r>
          </a:p>
          <a:p>
            <a:r>
              <a:rPr lang="bs-Latn-BA" dirty="0"/>
              <a:t>Sve manji broj obradivih površina</a:t>
            </a:r>
          </a:p>
          <a:p>
            <a:r>
              <a:rPr lang="bs-Latn-BA" dirty="0"/>
              <a:t>Da li je urban poljoprivreda odgovor?</a:t>
            </a:r>
          </a:p>
          <a:p>
            <a:r>
              <a:rPr lang="bs-Latn-BA" dirty="0"/>
              <a:t>Odgovor na prenaseljene gradove</a:t>
            </a:r>
          </a:p>
          <a:p>
            <a:r>
              <a:rPr lang="bs-Latn-BA" dirty="0"/>
              <a:t>Koje mogućnosti  pruža?</a:t>
            </a:r>
          </a:p>
          <a:p>
            <a:r>
              <a:rPr lang="bs-Latn-BA" dirty="0"/>
              <a:t> krovovi, terase i zelene površine u urbanim zonama. </a:t>
            </a:r>
          </a:p>
          <a:p>
            <a:endParaRPr lang="bs-Latn-BA" dirty="0"/>
          </a:p>
          <a:p>
            <a:endParaRPr lang="bs-Latn-BA" dirty="0"/>
          </a:p>
        </p:txBody>
      </p:sp>
    </p:spTree>
    <p:extLst>
      <p:ext uri="{BB962C8B-B14F-4D97-AF65-F5344CB8AC3E}">
        <p14:creationId xmlns:p14="http://schemas.microsoft.com/office/powerpoint/2010/main" val="2888691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F707-4C83-4D7C-B2DA-EF51850EB676}"/>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75505256-C9B9-4E61-8310-57817C5EBD18}"/>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84538E9C-2925-4FFF-8327-4D57B2E9FC75}"/>
              </a:ext>
            </a:extLst>
          </p:cNvPr>
          <p:cNvPicPr>
            <a:picLocks noChangeAspect="1"/>
          </p:cNvPicPr>
          <p:nvPr/>
        </p:nvPicPr>
        <p:blipFill>
          <a:blip r:embed="rId2"/>
          <a:stretch>
            <a:fillRect/>
          </a:stretch>
        </p:blipFill>
        <p:spPr>
          <a:xfrm>
            <a:off x="25260" y="0"/>
            <a:ext cx="9093480" cy="6858000"/>
          </a:xfrm>
          <a:prstGeom prst="rect">
            <a:avLst/>
          </a:prstGeom>
        </p:spPr>
      </p:pic>
    </p:spTree>
    <p:extLst>
      <p:ext uri="{BB962C8B-B14F-4D97-AF65-F5344CB8AC3E}">
        <p14:creationId xmlns:p14="http://schemas.microsoft.com/office/powerpoint/2010/main" val="3188722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729D-E56D-45EA-984A-F4085667270B}"/>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2EFA7781-7532-4F5F-A71E-D854B7F67BC8}"/>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5658FAA3-BBF0-4652-B882-F5107BEBE720}"/>
              </a:ext>
            </a:extLst>
          </p:cNvPr>
          <p:cNvPicPr>
            <a:picLocks noChangeAspect="1"/>
          </p:cNvPicPr>
          <p:nvPr/>
        </p:nvPicPr>
        <p:blipFill>
          <a:blip r:embed="rId2"/>
          <a:stretch>
            <a:fillRect/>
          </a:stretch>
        </p:blipFill>
        <p:spPr>
          <a:xfrm>
            <a:off x="25093" y="0"/>
            <a:ext cx="9093814" cy="6858000"/>
          </a:xfrm>
          <a:prstGeom prst="rect">
            <a:avLst/>
          </a:prstGeom>
        </p:spPr>
      </p:pic>
    </p:spTree>
    <p:extLst>
      <p:ext uri="{BB962C8B-B14F-4D97-AF65-F5344CB8AC3E}">
        <p14:creationId xmlns:p14="http://schemas.microsoft.com/office/powerpoint/2010/main" val="351506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65C8-502D-4E26-922A-CE0063F0C70A}"/>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9A693511-823F-4F3A-80CE-66421E2C2C3C}"/>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74253F66-AD09-49FA-BBF5-47D028EF3A26}"/>
              </a:ext>
            </a:extLst>
          </p:cNvPr>
          <p:cNvPicPr>
            <a:picLocks noChangeAspect="1"/>
          </p:cNvPicPr>
          <p:nvPr/>
        </p:nvPicPr>
        <p:blipFill>
          <a:blip r:embed="rId2"/>
          <a:stretch>
            <a:fillRect/>
          </a:stretch>
        </p:blipFill>
        <p:spPr>
          <a:xfrm>
            <a:off x="0" y="40821"/>
            <a:ext cx="9144000" cy="6776357"/>
          </a:xfrm>
          <a:prstGeom prst="rect">
            <a:avLst/>
          </a:prstGeom>
        </p:spPr>
      </p:pic>
    </p:spTree>
    <p:extLst>
      <p:ext uri="{BB962C8B-B14F-4D97-AF65-F5344CB8AC3E}">
        <p14:creationId xmlns:p14="http://schemas.microsoft.com/office/powerpoint/2010/main" val="3757477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F1D89-D6EE-4DF0-AA77-F0552753E577}"/>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6CB3EB9D-01DF-45EE-B52B-79D396DA346E}"/>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77DB2C61-0E19-4159-94CF-42C6A98D64C6}"/>
              </a:ext>
            </a:extLst>
          </p:cNvPr>
          <p:cNvPicPr>
            <a:picLocks noChangeAspect="1"/>
          </p:cNvPicPr>
          <p:nvPr/>
        </p:nvPicPr>
        <p:blipFill>
          <a:blip r:embed="rId2"/>
          <a:stretch>
            <a:fillRect/>
          </a:stretch>
        </p:blipFill>
        <p:spPr>
          <a:xfrm>
            <a:off x="0" y="22485"/>
            <a:ext cx="9144000" cy="6813030"/>
          </a:xfrm>
          <a:prstGeom prst="rect">
            <a:avLst/>
          </a:prstGeom>
        </p:spPr>
      </p:pic>
    </p:spTree>
    <p:extLst>
      <p:ext uri="{BB962C8B-B14F-4D97-AF65-F5344CB8AC3E}">
        <p14:creationId xmlns:p14="http://schemas.microsoft.com/office/powerpoint/2010/main" val="2874577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0237-B154-447A-9622-9BCC0BB54830}"/>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841AFB84-87DE-4091-BA18-67EAE44FD1DC}"/>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4FF55F0B-C292-45A0-A07A-CD333773A242}"/>
              </a:ext>
            </a:extLst>
          </p:cNvPr>
          <p:cNvPicPr>
            <a:picLocks noChangeAspect="1"/>
          </p:cNvPicPr>
          <p:nvPr/>
        </p:nvPicPr>
        <p:blipFill>
          <a:blip r:embed="rId2"/>
          <a:stretch>
            <a:fillRect/>
          </a:stretch>
        </p:blipFill>
        <p:spPr>
          <a:xfrm>
            <a:off x="0" y="7520"/>
            <a:ext cx="9144000" cy="6842960"/>
          </a:xfrm>
          <a:prstGeom prst="rect">
            <a:avLst/>
          </a:prstGeom>
        </p:spPr>
      </p:pic>
      <p:pic>
        <p:nvPicPr>
          <p:cNvPr id="5" name="Picture 4">
            <a:extLst>
              <a:ext uri="{FF2B5EF4-FFF2-40B4-BE49-F238E27FC236}">
                <a16:creationId xmlns:a16="http://schemas.microsoft.com/office/drawing/2014/main" id="{B16E9573-1244-4D71-8757-63F6D8985162}"/>
              </a:ext>
            </a:extLst>
          </p:cNvPr>
          <p:cNvPicPr>
            <a:picLocks noChangeAspect="1"/>
          </p:cNvPicPr>
          <p:nvPr/>
        </p:nvPicPr>
        <p:blipFill>
          <a:blip r:embed="rId3"/>
          <a:stretch>
            <a:fillRect/>
          </a:stretch>
        </p:blipFill>
        <p:spPr>
          <a:xfrm>
            <a:off x="0" y="102249"/>
            <a:ext cx="9144000" cy="6653501"/>
          </a:xfrm>
          <a:prstGeom prst="rect">
            <a:avLst/>
          </a:prstGeom>
        </p:spPr>
      </p:pic>
    </p:spTree>
    <p:extLst>
      <p:ext uri="{BB962C8B-B14F-4D97-AF65-F5344CB8AC3E}">
        <p14:creationId xmlns:p14="http://schemas.microsoft.com/office/powerpoint/2010/main" val="2248069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A0D4-C676-4664-88B2-8745B093C7D5}"/>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94A8CB18-879F-4A9E-86B8-DBA114FE876D}"/>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3C1B112C-3127-44DC-936F-E8066C5A9E9E}"/>
              </a:ext>
            </a:extLst>
          </p:cNvPr>
          <p:cNvPicPr>
            <a:picLocks noChangeAspect="1"/>
          </p:cNvPicPr>
          <p:nvPr/>
        </p:nvPicPr>
        <p:blipFill>
          <a:blip r:embed="rId2"/>
          <a:stretch>
            <a:fillRect/>
          </a:stretch>
        </p:blipFill>
        <p:spPr>
          <a:xfrm>
            <a:off x="5040" y="0"/>
            <a:ext cx="9133919" cy="6858000"/>
          </a:xfrm>
          <a:prstGeom prst="rect">
            <a:avLst/>
          </a:prstGeom>
        </p:spPr>
      </p:pic>
    </p:spTree>
    <p:extLst>
      <p:ext uri="{BB962C8B-B14F-4D97-AF65-F5344CB8AC3E}">
        <p14:creationId xmlns:p14="http://schemas.microsoft.com/office/powerpoint/2010/main" val="1490879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4A75-82C7-405B-AF91-8C2A3F4CFE66}"/>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D7AECC41-57CE-4D17-B528-82154496F77A}"/>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998A36BE-1EFA-4B09-970D-B353497C64AC}"/>
              </a:ext>
            </a:extLst>
          </p:cNvPr>
          <p:cNvPicPr>
            <a:picLocks noChangeAspect="1"/>
          </p:cNvPicPr>
          <p:nvPr/>
        </p:nvPicPr>
        <p:blipFill>
          <a:blip r:embed="rId2"/>
          <a:stretch>
            <a:fillRect/>
          </a:stretch>
        </p:blipFill>
        <p:spPr>
          <a:xfrm>
            <a:off x="0" y="37722"/>
            <a:ext cx="9144000" cy="6782555"/>
          </a:xfrm>
          <a:prstGeom prst="rect">
            <a:avLst/>
          </a:prstGeom>
        </p:spPr>
      </p:pic>
    </p:spTree>
    <p:extLst>
      <p:ext uri="{BB962C8B-B14F-4D97-AF65-F5344CB8AC3E}">
        <p14:creationId xmlns:p14="http://schemas.microsoft.com/office/powerpoint/2010/main" val="1702110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07DD-705E-419F-BB77-A032CE1655D3}"/>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FED4C974-5562-448B-AED0-5768E36F5494}"/>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81AA6A40-2BA4-4ADD-8069-492DD1DE0A15}"/>
              </a:ext>
            </a:extLst>
          </p:cNvPr>
          <p:cNvPicPr>
            <a:picLocks noChangeAspect="1"/>
          </p:cNvPicPr>
          <p:nvPr/>
        </p:nvPicPr>
        <p:blipFill>
          <a:blip r:embed="rId2"/>
          <a:stretch>
            <a:fillRect/>
          </a:stretch>
        </p:blipFill>
        <p:spPr>
          <a:xfrm>
            <a:off x="15089" y="0"/>
            <a:ext cx="9113822" cy="6858000"/>
          </a:xfrm>
          <a:prstGeom prst="rect">
            <a:avLst/>
          </a:prstGeom>
        </p:spPr>
      </p:pic>
    </p:spTree>
    <p:extLst>
      <p:ext uri="{BB962C8B-B14F-4D97-AF65-F5344CB8AC3E}">
        <p14:creationId xmlns:p14="http://schemas.microsoft.com/office/powerpoint/2010/main" val="3240529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BCFE-437D-4B34-8B8E-A1A1F42AF25C}"/>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37B09063-1EA9-4DB1-9638-C2BC51E88F3A}"/>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8D94973C-4943-4417-9E4D-A9C486303106}"/>
              </a:ext>
            </a:extLst>
          </p:cNvPr>
          <p:cNvPicPr>
            <a:picLocks noChangeAspect="1"/>
          </p:cNvPicPr>
          <p:nvPr/>
        </p:nvPicPr>
        <p:blipFill>
          <a:blip r:embed="rId2"/>
          <a:stretch>
            <a:fillRect/>
          </a:stretch>
        </p:blipFill>
        <p:spPr>
          <a:xfrm>
            <a:off x="0" y="41088"/>
            <a:ext cx="9144000" cy="6775823"/>
          </a:xfrm>
          <a:prstGeom prst="rect">
            <a:avLst/>
          </a:prstGeom>
        </p:spPr>
      </p:pic>
    </p:spTree>
    <p:extLst>
      <p:ext uri="{BB962C8B-B14F-4D97-AF65-F5344CB8AC3E}">
        <p14:creationId xmlns:p14="http://schemas.microsoft.com/office/powerpoint/2010/main" val="991797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3D40-65E9-45F2-9B2E-E2A3F1931ED4}"/>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BBD3FB6F-9A66-455B-A714-289FF6197345}"/>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721C6DC7-FD08-4D0A-9C01-8999512B7931}"/>
              </a:ext>
            </a:extLst>
          </p:cNvPr>
          <p:cNvPicPr>
            <a:picLocks noChangeAspect="1"/>
          </p:cNvPicPr>
          <p:nvPr/>
        </p:nvPicPr>
        <p:blipFill>
          <a:blip r:embed="rId2"/>
          <a:stretch>
            <a:fillRect/>
          </a:stretch>
        </p:blipFill>
        <p:spPr>
          <a:xfrm>
            <a:off x="0" y="15089"/>
            <a:ext cx="9144000" cy="6827822"/>
          </a:xfrm>
          <a:prstGeom prst="rect">
            <a:avLst/>
          </a:prstGeom>
        </p:spPr>
      </p:pic>
    </p:spTree>
    <p:extLst>
      <p:ext uri="{BB962C8B-B14F-4D97-AF65-F5344CB8AC3E}">
        <p14:creationId xmlns:p14="http://schemas.microsoft.com/office/powerpoint/2010/main" val="1794630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činjenice</a:t>
            </a:r>
          </a:p>
        </p:txBody>
      </p:sp>
      <p:sp>
        <p:nvSpPr>
          <p:cNvPr id="3" name="Content Placeholder 2"/>
          <p:cNvSpPr>
            <a:spLocks noGrp="1"/>
          </p:cNvSpPr>
          <p:nvPr>
            <p:ph idx="1"/>
          </p:nvPr>
        </p:nvSpPr>
        <p:spPr/>
        <p:txBody>
          <a:bodyPr>
            <a:normAutofit fontScale="77500" lnSpcReduction="20000"/>
          </a:bodyPr>
          <a:lstStyle/>
          <a:p>
            <a:r>
              <a:rPr lang="bs-Latn-BA" dirty="0"/>
              <a:t>Lokalni uzgoj smanjuje “kilometražu” hrane koju jedemo, što znači da ona ne mora putovati danima do supermarketa i zoriti putem u transportnom kontejneru.</a:t>
            </a:r>
          </a:p>
          <a:p>
            <a:r>
              <a:rPr lang="bs-Latn-BA" dirty="0"/>
              <a:t> U idealnim uvjetima, namirnice bismo trebali konzumirati unutar nekoliko sati od branja jer njihova kvaliteta drastično opada čak i ako je ispravno skladištena na optimalnoj temperaturi i vlažnosti. </a:t>
            </a:r>
          </a:p>
          <a:p>
            <a:r>
              <a:rPr lang="bs-Latn-BA" dirty="0"/>
              <a:t>Zelena salata, primjerice, izgubi 46% hranjivih vrijednosti unutar 7 dana od branja. Unutar 8 dana u hladnjaku špinat izgubi 22% luteina i 18% beta karotena. </a:t>
            </a:r>
          </a:p>
        </p:txBody>
      </p:sp>
    </p:spTree>
    <p:extLst>
      <p:ext uri="{BB962C8B-B14F-4D97-AF65-F5344CB8AC3E}">
        <p14:creationId xmlns:p14="http://schemas.microsoft.com/office/powerpoint/2010/main" val="709111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89BE-E69E-4E4A-8202-38D747A03733}"/>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7B5586FF-88D9-4EEC-9A9E-F4BDDF0C5280}"/>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211C2DB0-910E-4E68-BB25-6FAA0A5FF23E}"/>
              </a:ext>
            </a:extLst>
          </p:cNvPr>
          <p:cNvPicPr>
            <a:picLocks noChangeAspect="1"/>
          </p:cNvPicPr>
          <p:nvPr/>
        </p:nvPicPr>
        <p:blipFill>
          <a:blip r:embed="rId2"/>
          <a:stretch>
            <a:fillRect/>
          </a:stretch>
        </p:blipFill>
        <p:spPr>
          <a:xfrm>
            <a:off x="55388" y="0"/>
            <a:ext cx="9033224" cy="6858000"/>
          </a:xfrm>
          <a:prstGeom prst="rect">
            <a:avLst/>
          </a:prstGeom>
        </p:spPr>
      </p:pic>
    </p:spTree>
    <p:extLst>
      <p:ext uri="{BB962C8B-B14F-4D97-AF65-F5344CB8AC3E}">
        <p14:creationId xmlns:p14="http://schemas.microsoft.com/office/powerpoint/2010/main" val="1671006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C7A4-F312-4B26-B3B4-801E6AC0E6C2}"/>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F329CDD5-36B2-4619-9E8B-2128C552FBCF}"/>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C833118B-EEB0-4CFE-8412-597A5ECFC7AA}"/>
              </a:ext>
            </a:extLst>
          </p:cNvPr>
          <p:cNvPicPr>
            <a:picLocks noChangeAspect="1"/>
          </p:cNvPicPr>
          <p:nvPr/>
        </p:nvPicPr>
        <p:blipFill>
          <a:blip r:embed="rId2"/>
          <a:stretch>
            <a:fillRect/>
          </a:stretch>
        </p:blipFill>
        <p:spPr>
          <a:xfrm>
            <a:off x="0" y="48400"/>
            <a:ext cx="9144000" cy="6761199"/>
          </a:xfrm>
          <a:prstGeom prst="rect">
            <a:avLst/>
          </a:prstGeom>
        </p:spPr>
      </p:pic>
    </p:spTree>
    <p:extLst>
      <p:ext uri="{BB962C8B-B14F-4D97-AF65-F5344CB8AC3E}">
        <p14:creationId xmlns:p14="http://schemas.microsoft.com/office/powerpoint/2010/main" val="3569923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81754-61EC-4C4A-A129-72FA475E9910}"/>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ECFF3C90-2EB9-4D69-8F4C-49137520F875}"/>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ED237018-A1C5-4708-B2B3-EC1774451AAA}"/>
              </a:ext>
            </a:extLst>
          </p:cNvPr>
          <p:cNvPicPr>
            <a:picLocks noChangeAspect="1"/>
          </p:cNvPicPr>
          <p:nvPr/>
        </p:nvPicPr>
        <p:blipFill>
          <a:blip r:embed="rId2"/>
          <a:stretch>
            <a:fillRect/>
          </a:stretch>
        </p:blipFill>
        <p:spPr>
          <a:xfrm>
            <a:off x="0" y="3772"/>
            <a:ext cx="9144000" cy="6850455"/>
          </a:xfrm>
          <a:prstGeom prst="rect">
            <a:avLst/>
          </a:prstGeom>
        </p:spPr>
      </p:pic>
    </p:spTree>
    <p:extLst>
      <p:ext uri="{BB962C8B-B14F-4D97-AF65-F5344CB8AC3E}">
        <p14:creationId xmlns:p14="http://schemas.microsoft.com/office/powerpoint/2010/main" val="4072560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6D64-5CD7-4351-BC00-6298B4AC1BA1}"/>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79D54CD0-05EA-4020-BD4F-C97A59C474C8}"/>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9E1E3620-5D67-4337-BCC6-CFF8492B5211}"/>
              </a:ext>
            </a:extLst>
          </p:cNvPr>
          <p:cNvPicPr>
            <a:picLocks noChangeAspect="1"/>
          </p:cNvPicPr>
          <p:nvPr/>
        </p:nvPicPr>
        <p:blipFill>
          <a:blip r:embed="rId2"/>
          <a:stretch>
            <a:fillRect/>
          </a:stretch>
        </p:blipFill>
        <p:spPr>
          <a:xfrm>
            <a:off x="0" y="416324"/>
            <a:ext cx="9144000" cy="6025351"/>
          </a:xfrm>
          <a:prstGeom prst="rect">
            <a:avLst/>
          </a:prstGeom>
        </p:spPr>
      </p:pic>
    </p:spTree>
    <p:extLst>
      <p:ext uri="{BB962C8B-B14F-4D97-AF65-F5344CB8AC3E}">
        <p14:creationId xmlns:p14="http://schemas.microsoft.com/office/powerpoint/2010/main" val="308598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A184-1B68-473E-9950-F1DF2515E442}"/>
              </a:ext>
            </a:extLst>
          </p:cNvPr>
          <p:cNvSpPr>
            <a:spLocks noGrp="1"/>
          </p:cNvSpPr>
          <p:nvPr>
            <p:ph type="title"/>
          </p:nvPr>
        </p:nvSpPr>
        <p:spPr/>
        <p:txBody>
          <a:bodyPr/>
          <a:lstStyle/>
          <a:p>
            <a:endParaRPr lang="hr-BA"/>
          </a:p>
        </p:txBody>
      </p:sp>
      <p:sp>
        <p:nvSpPr>
          <p:cNvPr id="3" name="Content Placeholder 2">
            <a:extLst>
              <a:ext uri="{FF2B5EF4-FFF2-40B4-BE49-F238E27FC236}">
                <a16:creationId xmlns:a16="http://schemas.microsoft.com/office/drawing/2014/main" id="{634334AB-31FD-4A6F-845E-2EAB7817F266}"/>
              </a:ext>
            </a:extLst>
          </p:cNvPr>
          <p:cNvSpPr>
            <a:spLocks noGrp="1"/>
          </p:cNvSpPr>
          <p:nvPr>
            <p:ph idx="1"/>
          </p:nvPr>
        </p:nvSpPr>
        <p:spPr/>
        <p:txBody>
          <a:bodyPr/>
          <a:lstStyle/>
          <a:p>
            <a:endParaRPr lang="hr-BA"/>
          </a:p>
        </p:txBody>
      </p:sp>
      <p:pic>
        <p:nvPicPr>
          <p:cNvPr id="4" name="Picture 3">
            <a:extLst>
              <a:ext uri="{FF2B5EF4-FFF2-40B4-BE49-F238E27FC236}">
                <a16:creationId xmlns:a16="http://schemas.microsoft.com/office/drawing/2014/main" id="{7A0D85D2-767E-4CC5-867D-1ADF7F9584EA}"/>
              </a:ext>
            </a:extLst>
          </p:cNvPr>
          <p:cNvPicPr>
            <a:picLocks noChangeAspect="1"/>
          </p:cNvPicPr>
          <p:nvPr/>
        </p:nvPicPr>
        <p:blipFill>
          <a:blip r:embed="rId2"/>
          <a:stretch>
            <a:fillRect/>
          </a:stretch>
        </p:blipFill>
        <p:spPr>
          <a:xfrm>
            <a:off x="0" y="656940"/>
            <a:ext cx="9144000" cy="5544119"/>
          </a:xfrm>
          <a:prstGeom prst="rect">
            <a:avLst/>
          </a:prstGeom>
        </p:spPr>
      </p:pic>
    </p:spTree>
    <p:extLst>
      <p:ext uri="{BB962C8B-B14F-4D97-AF65-F5344CB8AC3E}">
        <p14:creationId xmlns:p14="http://schemas.microsoft.com/office/powerpoint/2010/main" val="1470867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Zakrivljeni zidovi u Holandiji</a:t>
            </a:r>
          </a:p>
        </p:txBody>
      </p:sp>
      <p:sp>
        <p:nvSpPr>
          <p:cNvPr id="3" name="Content Placeholder 2"/>
          <p:cNvSpPr>
            <a:spLocks noGrp="1"/>
          </p:cNvSpPr>
          <p:nvPr>
            <p:ph idx="1"/>
          </p:nvPr>
        </p:nvSpPr>
        <p:spPr>
          <a:xfrm>
            <a:off x="457200" y="1412776"/>
            <a:ext cx="2602632" cy="936105"/>
          </a:xfrm>
        </p:spPr>
        <p:txBody>
          <a:bodyPr>
            <a:normAutofit fontScale="92500" lnSpcReduction="10000"/>
          </a:bodyPr>
          <a:lstStyle/>
          <a:p>
            <a:r>
              <a:rPr lang="bs-Latn-BA" dirty="0"/>
              <a:t>Zadržavali više toplote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348880"/>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824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3394720" cy="5145435"/>
          </a:xfrm>
        </p:spPr>
        <p:txBody>
          <a:bodyPr>
            <a:normAutofit/>
          </a:bodyPr>
          <a:lstStyle/>
          <a:p>
            <a:r>
              <a:rPr lang="bs-Latn-BA" sz="2000" dirty="0"/>
              <a:t>Urbana poljoprivreda proizvodi oko 15% svetske hrane, a interesovanje gradskog stanovništva za ovu vrstu aktivnosti sve više raste.</a:t>
            </a:r>
          </a:p>
          <a:p>
            <a:r>
              <a:rPr lang="bs-Latn-BA" sz="2000" dirty="0"/>
              <a:t>U</a:t>
            </a:r>
            <a:r>
              <a:rPr lang="vi-VN" sz="2000" dirty="0"/>
              <a:t> </a:t>
            </a:r>
            <a:r>
              <a:rPr lang="vi-VN" sz="2000" dirty="0">
                <a:latin typeface="Calibri" pitchFamily="34" charset="0"/>
                <a:cs typeface="Calibri" pitchFamily="34" charset="0"/>
              </a:rPr>
              <a:t>bogatijim društvima fokus na zdravoj ishrani i lečenju od otuđenja prema prirodi i komšijama, u zemljama u razvoju primaran je razvoj lokalne ekonomije.</a:t>
            </a:r>
            <a:endParaRPr lang="bs-Latn-BA" sz="2000" dirty="0">
              <a:latin typeface="Calibri" pitchFamily="34" charset="0"/>
              <a:cs typeface="Calibri"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132856"/>
            <a:ext cx="4283968"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795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dirty="0"/>
              <a:t>Ko se uključuje u urbanu poljoprivredu?</a:t>
            </a:r>
          </a:p>
        </p:txBody>
      </p:sp>
      <p:sp>
        <p:nvSpPr>
          <p:cNvPr id="3" name="Content Placeholder 2"/>
          <p:cNvSpPr>
            <a:spLocks noGrp="1"/>
          </p:cNvSpPr>
          <p:nvPr>
            <p:ph idx="1"/>
          </p:nvPr>
        </p:nvSpPr>
        <p:spPr/>
        <p:txBody>
          <a:bodyPr>
            <a:normAutofit fontScale="55000" lnSpcReduction="20000"/>
          </a:bodyPr>
          <a:lstStyle/>
          <a:p>
            <a:r>
              <a:rPr lang="bs-Latn-BA" dirty="0"/>
              <a:t>U </a:t>
            </a:r>
            <a:r>
              <a:rPr lang="vi-VN" dirty="0"/>
              <a:t>bogatijim društvima fokus na zdravoj ishrani i lečenju od otuđenja prema prirodi i komšijama, u zemljama u razvoju primaran je razvoj lokalne ekonomije.</a:t>
            </a:r>
            <a:endParaRPr lang="bs-Latn-BA" dirty="0"/>
          </a:p>
          <a:p>
            <a:endParaRPr lang="bs-Latn-BA" dirty="0"/>
          </a:p>
          <a:p>
            <a:r>
              <a:rPr lang="vi-VN" dirty="0"/>
              <a:t>U nekim državama, poput Rusije, to je svojevrsna nacionalna razonoda, koja obezbeđuje skoro polovinu ukupne poljoprivredne proizvodnje. </a:t>
            </a:r>
            <a:endParaRPr lang="bs-Latn-BA" dirty="0"/>
          </a:p>
          <a:p>
            <a:endParaRPr lang="bs-Latn-BA" dirty="0"/>
          </a:p>
          <a:p>
            <a:r>
              <a:rPr lang="vi-VN" dirty="0"/>
              <a:t>U Evropi, više od tri miliona urbanog stanovništva bavi se nekom vrstom gradske poljoprivrede, pre svega da bi se zdravo hranili, izl</a:t>
            </a:r>
            <a:r>
              <a:rPr lang="bs-Latn-BA" dirty="0"/>
              <a:t>j</a:t>
            </a:r>
            <a:r>
              <a:rPr lang="vi-VN" dirty="0"/>
              <a:t>ečili od otuđenosti prema prirodi i komšijama, a potom i da bi popunili kućni budžet. </a:t>
            </a:r>
            <a:endParaRPr lang="bs-Latn-BA" dirty="0"/>
          </a:p>
          <a:p>
            <a:endParaRPr lang="bs-Latn-BA" dirty="0"/>
          </a:p>
          <a:p>
            <a:r>
              <a:rPr lang="vi-VN" dirty="0"/>
              <a:t>ove aktivnosti </a:t>
            </a:r>
            <a:r>
              <a:rPr lang="bs-Latn-BA" dirty="0"/>
              <a:t>su </a:t>
            </a:r>
            <a:r>
              <a:rPr lang="vi-VN" dirty="0"/>
              <a:t>najrasprostranjenije u gradovima zemalja u razvoju u Africi, Aziji i Južnoj Americi, koje karakteriše nedovoljna zaposlenost stanovništva i relativno nizak standard, prioriteti su tamo nešto drugačiji, odnosno najviše su fokusirani na razvoj lokalne ekonomije.</a:t>
            </a:r>
            <a:endParaRPr lang="bs-Latn-BA" dirty="0"/>
          </a:p>
        </p:txBody>
      </p:sp>
    </p:spTree>
    <p:extLst>
      <p:ext uri="{BB962C8B-B14F-4D97-AF65-F5344CB8AC3E}">
        <p14:creationId xmlns:p14="http://schemas.microsoft.com/office/powerpoint/2010/main" val="2877877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„moja baštica, moja slobodica“ </a:t>
            </a:r>
          </a:p>
        </p:txBody>
      </p:sp>
      <p:sp>
        <p:nvSpPr>
          <p:cNvPr id="3" name="Content Placeholder 2"/>
          <p:cNvSpPr>
            <a:spLocks noGrp="1"/>
          </p:cNvSpPr>
          <p:nvPr>
            <p:ph idx="1"/>
          </p:nvPr>
        </p:nvSpPr>
        <p:spPr/>
        <p:txBody>
          <a:bodyPr>
            <a:normAutofit/>
          </a:bodyPr>
          <a:lstStyle/>
          <a:p>
            <a:r>
              <a:rPr lang="bs-Latn-BA" sz="2000" dirty="0"/>
              <a:t>Stav „moja baštica, moja slobodica“ ujedinjuje oko 800 miliona gradskih stanovnika širom planete, koji ukupno proizvode oko 15% svetske hrane.</a:t>
            </a:r>
          </a:p>
          <a:p>
            <a:r>
              <a:rPr lang="bs-Latn-BA" sz="2000" dirty="0"/>
              <a:t> Prema podacima UN, danas postoji preko 40 različitih formi urbane poljoprivrede, od uzgajanja povrća i voća do akvakulture, od malih bašti za potrebe jednog domaćinstva do onih većih, namjenjenih proizvodnji za prodaju, uključujući i uzgoj raznih vrsta stoke, počev od živine, zečeva i koza, do uzgoja puževa, svilene bube i gajenja pčela.</a:t>
            </a:r>
          </a:p>
        </p:txBody>
      </p:sp>
    </p:spTree>
    <p:extLst>
      <p:ext uri="{BB962C8B-B14F-4D97-AF65-F5344CB8AC3E}">
        <p14:creationId xmlns:p14="http://schemas.microsoft.com/office/powerpoint/2010/main" val="1954001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s-Latn-BA"/>
          </a:p>
        </p:txBody>
      </p:sp>
      <p:sp>
        <p:nvSpPr>
          <p:cNvPr id="3" name="Content Placeholder 2"/>
          <p:cNvSpPr>
            <a:spLocks noGrp="1"/>
          </p:cNvSpPr>
          <p:nvPr>
            <p:ph idx="1"/>
          </p:nvPr>
        </p:nvSpPr>
        <p:spPr>
          <a:xfrm>
            <a:off x="457200" y="3068960"/>
            <a:ext cx="8003232" cy="3057203"/>
          </a:xfrm>
        </p:spPr>
        <p:txBody>
          <a:bodyPr>
            <a:normAutofit fontScale="62500" lnSpcReduction="20000"/>
          </a:bodyPr>
          <a:lstStyle/>
          <a:p>
            <a:pPr marL="0" indent="0">
              <a:buNone/>
            </a:pPr>
            <a:r>
              <a:rPr lang="bs-Latn-BA" dirty="0"/>
              <a:t>Rast interesovanja za ovakve aktivnosti, kao i trend da urbana poljoprivreda postaje „vruća“ tema održivog razvoja, počiva na više argumenata koji se navode u njenu korist:</a:t>
            </a:r>
          </a:p>
          <a:p>
            <a:r>
              <a:rPr lang="bs-Latn-BA" dirty="0"/>
              <a:t>reciklaža organskog otpada, </a:t>
            </a:r>
          </a:p>
          <a:p>
            <a:r>
              <a:rPr lang="bs-Latn-BA" dirty="0"/>
              <a:t>proizvodnja zdrave hrane, </a:t>
            </a:r>
          </a:p>
          <a:p>
            <a:r>
              <a:rPr lang="bs-Latn-BA" dirty="0"/>
              <a:t>smanjivanje potrebe za transportom uz istovremeno ozelenjavanje gradskih površina – pa time i smanjenje efekata staklene bašte,</a:t>
            </a:r>
          </a:p>
          <a:p>
            <a:r>
              <a:rPr lang="bs-Latn-BA" dirty="0"/>
              <a:t> do rasta ekonomije </a:t>
            </a:r>
          </a:p>
          <a:p>
            <a:r>
              <a:rPr lang="bs-Latn-BA" dirty="0"/>
              <a:t>otvaranja novih radnih mesta.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70652"/>
            <a:ext cx="5220072"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360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UNDP</a:t>
            </a:r>
          </a:p>
        </p:txBody>
      </p:sp>
      <p:sp>
        <p:nvSpPr>
          <p:cNvPr id="3" name="Content Placeholder 2"/>
          <p:cNvSpPr>
            <a:spLocks noGrp="1"/>
          </p:cNvSpPr>
          <p:nvPr>
            <p:ph idx="1"/>
          </p:nvPr>
        </p:nvSpPr>
        <p:spPr/>
        <p:txBody>
          <a:bodyPr>
            <a:normAutofit fontScale="85000" lnSpcReduction="20000"/>
          </a:bodyPr>
          <a:lstStyle/>
          <a:p>
            <a:r>
              <a:rPr lang="bs-Latn-BA" dirty="0"/>
              <a:t>Ujedinjene nacije (UNDP) identifikuju preko 40 različitih formi urbane poljoprivrede: od baštovanstva (povrće, voće) do akvakulture, od malih bašta za potrebe jednog domaćinstva do većih bašta namenjenih proizvodnji za prodaju (tržište), uključujući tu i uzgoj raznih vrsta stoke – od živine, zečeva i koza do uzgoja puževa, svilene bube i gajenja pčela. </a:t>
            </a:r>
          </a:p>
          <a:p>
            <a:r>
              <a:rPr lang="bs-Latn-BA" dirty="0"/>
              <a:t>Proizvodnjom hrane u gradovima bavi se blizu 800 miliona ljudi, koji ukupno proizvode oko 15 odsto svjetske hrane.</a:t>
            </a:r>
          </a:p>
        </p:txBody>
      </p:sp>
    </p:spTree>
    <p:extLst>
      <p:ext uri="{BB962C8B-B14F-4D97-AF65-F5344CB8AC3E}">
        <p14:creationId xmlns:p14="http://schemas.microsoft.com/office/powerpoint/2010/main" val="4207314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764704"/>
            <a:ext cx="3672408" cy="5361459"/>
          </a:xfrm>
        </p:spPr>
        <p:txBody>
          <a:bodyPr>
            <a:normAutofit/>
          </a:bodyPr>
          <a:lstStyle/>
          <a:p>
            <a:pPr algn="just"/>
            <a:r>
              <a:rPr lang="bs-Latn-BA" sz="2000" dirty="0"/>
              <a:t>Ovaj </a:t>
            </a:r>
            <a:r>
              <a:rPr lang="vi-VN" sz="2000" dirty="0"/>
              <a:t>koncept promoviše veću proizvodnju hrane u lokalu, kojom se skra</a:t>
            </a:r>
            <a:r>
              <a:rPr lang="bs-Latn-BA" sz="2000" dirty="0"/>
              <a:t>ć</a:t>
            </a:r>
            <a:r>
              <a:rPr lang="vi-VN" sz="2000" dirty="0"/>
              <a:t>uje put od proizvođača do korisnika, umanjuje broj posrednika i potreba za dugotrajnim transportom, osnivaju se kooperative, zadruge, te podržavaju lokalna preduzeća i trgovine umesto velikih trgovinskih lanaca. </a:t>
            </a:r>
            <a:endParaRPr lang="bs-Latn-BA" sz="2000" dirty="0"/>
          </a:p>
          <a:p>
            <a:pPr algn="just"/>
            <a:r>
              <a:rPr lang="vi-VN" sz="2000" dirty="0"/>
              <a:t>U najkraćem, cilj je da se što veće sume novca potroše unutar lokalne zajednice i time jača i lokalna privreda.</a:t>
            </a:r>
            <a:endParaRPr lang="bs-Latn-BA"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240" y="548680"/>
            <a:ext cx="4281900" cy="2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240" y="2708920"/>
            <a:ext cx="4209092" cy="289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6977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Krovni vrtovi</a:t>
            </a:r>
          </a:p>
        </p:txBody>
      </p:sp>
      <p:sp>
        <p:nvSpPr>
          <p:cNvPr id="3" name="Content Placeholder 2"/>
          <p:cNvSpPr>
            <a:spLocks noGrp="1"/>
          </p:cNvSpPr>
          <p:nvPr>
            <p:ph idx="1"/>
          </p:nvPr>
        </p:nvSpPr>
        <p:spPr>
          <a:xfrm>
            <a:off x="457200" y="1600200"/>
            <a:ext cx="3178696" cy="4525963"/>
          </a:xfrm>
        </p:spPr>
        <p:txBody>
          <a:bodyPr/>
          <a:lstStyle/>
          <a:p>
            <a:endParaRPr lang="bs-Latn-B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04" y="2060848"/>
            <a:ext cx="5194678" cy="299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310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Moderni vertikalni uzgoji</a:t>
            </a:r>
          </a:p>
        </p:txBody>
      </p:sp>
      <p:sp>
        <p:nvSpPr>
          <p:cNvPr id="3" name="Content Placeholder 2"/>
          <p:cNvSpPr>
            <a:spLocks noGrp="1"/>
          </p:cNvSpPr>
          <p:nvPr>
            <p:ph idx="1"/>
          </p:nvPr>
        </p:nvSpPr>
        <p:spPr>
          <a:xfrm>
            <a:off x="457200" y="1600200"/>
            <a:ext cx="2314600" cy="4525963"/>
          </a:xfrm>
        </p:spPr>
        <p:txBody>
          <a:bodyPr/>
          <a:lstStyle/>
          <a:p>
            <a:endParaRPr lang="bs-Latn-BA"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089749"/>
            <a:ext cx="5467186" cy="325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39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a:t>Ruska nacionalna razonoda</a:t>
            </a:r>
            <a:endParaRPr lang="bs-Latn-BA" dirty="0"/>
          </a:p>
        </p:txBody>
      </p:sp>
      <p:sp>
        <p:nvSpPr>
          <p:cNvPr id="3" name="Content Placeholder 2"/>
          <p:cNvSpPr>
            <a:spLocks noGrp="1"/>
          </p:cNvSpPr>
          <p:nvPr>
            <p:ph idx="1"/>
          </p:nvPr>
        </p:nvSpPr>
        <p:spPr/>
        <p:txBody>
          <a:bodyPr>
            <a:normAutofit/>
          </a:bodyPr>
          <a:lstStyle/>
          <a:p>
            <a:r>
              <a:rPr lang="bs-Latn-BA" sz="2000" dirty="0"/>
              <a:t>Kao uspješni navode se mnogi primjeri u ekonomskim sistemima koji, iako spadaju pod istu kategoriju „zemalja u razvoju“, taj razvoj postižu veoma različitim brzinama. </a:t>
            </a:r>
          </a:p>
          <a:p>
            <a:r>
              <a:rPr lang="vi-VN" sz="2000" dirty="0">
                <a:latin typeface="Calibri" pitchFamily="34" charset="0"/>
                <a:cs typeface="Calibri" pitchFamily="34" charset="0"/>
              </a:rPr>
              <a:t>Model kućne bašte je u Rusiji toliko uspešan, da prinos iznosi skoro polovinu ukupne poljoprivredne proizvodnje zemlje. </a:t>
            </a:r>
            <a:endParaRPr lang="bs-Latn-BA" sz="2000" dirty="0">
              <a:latin typeface="Calibri" pitchFamily="34" charset="0"/>
              <a:cs typeface="Calibri" pitchFamily="34" charset="0"/>
            </a:endParaRPr>
          </a:p>
          <a:p>
            <a:r>
              <a:rPr lang="vi-VN" sz="2000" dirty="0">
                <a:latin typeface="Calibri" pitchFamily="34" charset="0"/>
                <a:cs typeface="Calibri" pitchFamily="34" charset="0"/>
              </a:rPr>
              <a:t>Taj ud</a:t>
            </a:r>
            <a:r>
              <a:rPr lang="bs-Latn-BA" sz="2000" dirty="0">
                <a:latin typeface="Calibri" pitchFamily="34" charset="0"/>
                <a:cs typeface="Calibri" pitchFamily="34" charset="0"/>
              </a:rPr>
              <a:t>i</a:t>
            </a:r>
            <a:r>
              <a:rPr lang="vi-VN" sz="2000" dirty="0">
                <a:latin typeface="Calibri" pitchFamily="34" charset="0"/>
                <a:cs typeface="Calibri" pitchFamily="34" charset="0"/>
              </a:rPr>
              <a:t>o se stalno povećava pošto se sve više ljudi pri</a:t>
            </a:r>
            <a:r>
              <a:rPr lang="bs-Latn-BA" sz="2000" dirty="0">
                <a:latin typeface="Calibri" pitchFamily="34" charset="0"/>
                <a:cs typeface="Calibri" pitchFamily="34" charset="0"/>
              </a:rPr>
              <a:t>k</a:t>
            </a:r>
            <a:r>
              <a:rPr lang="vi-VN" sz="2000" dirty="0">
                <a:latin typeface="Calibri" pitchFamily="34" charset="0"/>
                <a:cs typeface="Calibri" pitchFamily="34" charset="0"/>
              </a:rPr>
              <a:t>ljučuje pokretu ekoloških sela, pišu američki listovi TheBovine i ProLiberty, koji sa ushićenjem, pa i euforijom predstavljaju ruski model gajenja hrane u sopstvenom dvorištu uz podsticaje države: „Zamislite mrežu necentralizovanih, ekonomski održivih, nezavisnih ’eko sela’ koja proizvode više nego dovoljno namirnica da ishrane celu zemlju. </a:t>
            </a:r>
            <a:endParaRPr lang="bs-Latn-BA" sz="2000" dirty="0">
              <a:latin typeface="Calibri" pitchFamily="34" charset="0"/>
              <a:cs typeface="Calibri" pitchFamily="34" charset="0"/>
            </a:endParaRPr>
          </a:p>
        </p:txBody>
      </p:sp>
    </p:spTree>
    <p:extLst>
      <p:ext uri="{BB962C8B-B14F-4D97-AF65-F5344CB8AC3E}">
        <p14:creationId xmlns:p14="http://schemas.microsoft.com/office/powerpoint/2010/main" val="2880480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s-Latn-BA"/>
          </a:p>
        </p:txBody>
      </p:sp>
      <p:sp>
        <p:nvSpPr>
          <p:cNvPr id="3" name="Content Placeholder 2"/>
          <p:cNvSpPr>
            <a:spLocks noGrp="1"/>
          </p:cNvSpPr>
          <p:nvPr>
            <p:ph idx="1"/>
          </p:nvPr>
        </p:nvSpPr>
        <p:spPr/>
        <p:txBody>
          <a:bodyPr>
            <a:normAutofit fontScale="70000" lnSpcReduction="20000"/>
          </a:bodyPr>
          <a:lstStyle/>
          <a:p>
            <a:r>
              <a:rPr lang="bs-Latn-BA" dirty="0"/>
              <a:t>Rusija je prije, tokom i nakon „sovjetske ere“ ostala prepoznatljiva po tradiciji „gradskih imanja“, bilo da je reč o baštama unutar gardova, ili običaju da najveći deo gradskog stanovništva odmor provodi u vikendicama sa okućnicom, popularnim dačama. </a:t>
            </a:r>
          </a:p>
          <a:p>
            <a:r>
              <a:rPr lang="bs-Latn-BA" dirty="0"/>
              <a:t>Odlazak na daču, gde se gaji sopstveno voće i povrće doživljava se kao neka vrsta nacionalne razonode, budući da prema podacima Sveruskog centra za proučavanje javnog mnjenja (VCIOM), 48% stanovnika ruskih gradova posjeduje nekretninu van grada, od čega su 27% dače.</a:t>
            </a:r>
          </a:p>
          <a:p>
            <a:r>
              <a:rPr lang="bs-Latn-BA" dirty="0"/>
              <a:t> Prema istom izvoru, prošle godine je 61% Moskovljana letovalo na dači, a sami Rusi vole da kažu da se Aziji u baštama odmaraju da bi bolje radili, dok u Rusiji rade da bi se odmarali gajeći voće i povrće na dači.</a:t>
            </a:r>
          </a:p>
        </p:txBody>
      </p:sp>
    </p:spTree>
    <p:extLst>
      <p:ext uri="{BB962C8B-B14F-4D97-AF65-F5344CB8AC3E}">
        <p14:creationId xmlns:p14="http://schemas.microsoft.com/office/powerpoint/2010/main" val="2132385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s-Latn-BA"/>
          </a:p>
        </p:txBody>
      </p:sp>
      <p:sp>
        <p:nvSpPr>
          <p:cNvPr id="3" name="Content Placeholder 2"/>
          <p:cNvSpPr>
            <a:spLocks noGrp="1"/>
          </p:cNvSpPr>
          <p:nvPr>
            <p:ph idx="1"/>
          </p:nvPr>
        </p:nvSpPr>
        <p:spPr/>
        <p:txBody>
          <a:bodyPr>
            <a:normAutofit fontScale="62500" lnSpcReduction="20000"/>
          </a:bodyPr>
          <a:lstStyle/>
          <a:p>
            <a:r>
              <a:rPr lang="vi-VN" dirty="0"/>
              <a:t>S obzirom na industrijalizovanu masovnu produkciju uz pomoć hemije i genetskog inženjeringa to zvuči kao utopija, ali zemlja koja je opisana je Rusija u našem vremenu.</a:t>
            </a:r>
            <a:endParaRPr lang="bs-Latn-BA" dirty="0"/>
          </a:p>
          <a:p>
            <a:r>
              <a:rPr lang="vi-VN" dirty="0"/>
              <a:t> Kako se pokazalo, model današnje ruske poljoprivrede cv</a:t>
            </a:r>
            <a:r>
              <a:rPr lang="bs-Latn-BA" dirty="0"/>
              <a:t>j</a:t>
            </a:r>
            <a:r>
              <a:rPr lang="vi-VN" dirty="0"/>
              <a:t>eta kroz milione malih imanja u porodičnom vlasništvu, koji su vođeni po principima organske poljoprivrede“.</a:t>
            </a:r>
            <a:endParaRPr lang="bs-Latn-BA" dirty="0"/>
          </a:p>
          <a:p>
            <a:r>
              <a:rPr lang="vi-VN" dirty="0"/>
              <a:t>Na osnovu podataka državne Agencije za statistiku, u Rusiji postoji 35 miliona porodica (što je oko70 % populacije), koje na oko 8 miliona hektara zemljišta, proizvode više od 40 % ruske poljoprivredne proizvodnje. </a:t>
            </a:r>
            <a:endParaRPr lang="bs-Latn-BA" dirty="0"/>
          </a:p>
          <a:p>
            <a:r>
              <a:rPr lang="vi-VN" dirty="0"/>
              <a:t>Hrana se u velikoj meri uzgaja i u urbanim sredinama, pa i među imućnijim stanovništvom, a na taj način proizvodi se 59% mleka, 65% mesa, 76% povrća, 79% voća i 91% krompira.</a:t>
            </a:r>
            <a:endParaRPr lang="bs-Latn-BA" dirty="0"/>
          </a:p>
          <a:p>
            <a:endParaRPr lang="bs-Latn-BA" dirty="0"/>
          </a:p>
        </p:txBody>
      </p:sp>
    </p:spTree>
    <p:extLst>
      <p:ext uri="{BB962C8B-B14F-4D97-AF65-F5344CB8AC3E}">
        <p14:creationId xmlns:p14="http://schemas.microsoft.com/office/powerpoint/2010/main" val="2849728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Kina</a:t>
            </a:r>
          </a:p>
        </p:txBody>
      </p:sp>
      <p:sp>
        <p:nvSpPr>
          <p:cNvPr id="3" name="Content Placeholder 2"/>
          <p:cNvSpPr>
            <a:spLocks noGrp="1"/>
          </p:cNvSpPr>
          <p:nvPr>
            <p:ph idx="1"/>
          </p:nvPr>
        </p:nvSpPr>
        <p:spPr/>
        <p:txBody>
          <a:bodyPr>
            <a:normAutofit/>
          </a:bodyPr>
          <a:lstStyle/>
          <a:p>
            <a:r>
              <a:rPr lang="bs-Latn-BA" dirty="0"/>
              <a:t>kineski grad Šangaj </a:t>
            </a:r>
            <a:r>
              <a:rPr lang="bs-Latn-BA" i="1" dirty="0"/>
              <a:t>(podaci iz: RUAF – Why Urban Agriculture?)</a:t>
            </a:r>
            <a:r>
              <a:rPr lang="bs-Latn-BA" dirty="0"/>
              <a:t>, koji prema popisu iz 2000-te godine ima oko 17 miliona stanovnika, dobija sa svoje urbane i peri-urbane teritorije oko 60% gradskog povrća, 100% mlijeka, 90% jaja i 50% potrebnih količina svinjskog i živinskog mesa.</a:t>
            </a:r>
          </a:p>
        </p:txBody>
      </p:sp>
    </p:spTree>
    <p:extLst>
      <p:ext uri="{BB962C8B-B14F-4D97-AF65-F5344CB8AC3E}">
        <p14:creationId xmlns:p14="http://schemas.microsoft.com/office/powerpoint/2010/main" val="576997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Kuba</a:t>
            </a:r>
          </a:p>
        </p:txBody>
      </p:sp>
      <p:sp>
        <p:nvSpPr>
          <p:cNvPr id="3" name="Content Placeholder 2"/>
          <p:cNvSpPr>
            <a:spLocks noGrp="1"/>
          </p:cNvSpPr>
          <p:nvPr>
            <p:ph idx="1"/>
          </p:nvPr>
        </p:nvSpPr>
        <p:spPr/>
        <p:txBody>
          <a:bodyPr>
            <a:normAutofit fontScale="70000" lnSpcReduction="20000"/>
          </a:bodyPr>
          <a:lstStyle/>
          <a:p>
            <a:r>
              <a:rPr lang="bs-Latn-BA" dirty="0"/>
              <a:t>Na Kubi je intenzivniji razvoj urbane poljoprivrede započet tek sa padom Sovjetskog Saveza, kada je kubanska ekonomija, zbog embarga, izgubila više od 85% spoljnotrgovinskih prihoda, uvoz je opao za oko 80%, uključujući i hranu, a BDP se „istopio“ za više od jedne trećine. </a:t>
            </a:r>
          </a:p>
          <a:p>
            <a:r>
              <a:rPr lang="bs-Latn-BA" dirty="0"/>
              <a:t>s obzirom na nedostatak fosilnih goriva, intenzivna poljopriverdna proizvodnja je drastično pala, pa se Kuba okrenula obnovljivim izvorima energije i lokalnoj organskoj prozvodnji. </a:t>
            </a:r>
          </a:p>
          <a:p>
            <a:r>
              <a:rPr lang="bs-Latn-BA" dirty="0"/>
              <a:t>Od ranih devedesetih prošlog veka, prokret urbane poljoprivrede se brzo proširio, pa u glavnom gradu Havani sa oko 2,2 miliona stanovnika, danas oko 50% povrća dolazi iz samog grada, dok u drugim kubanskim gradovima urbane bašte proizvode 80 do 100% potrebnog voća i povrća.</a:t>
            </a:r>
          </a:p>
        </p:txBody>
      </p:sp>
    </p:spTree>
    <p:extLst>
      <p:ext uri="{BB962C8B-B14F-4D97-AF65-F5344CB8AC3E}">
        <p14:creationId xmlns:p14="http://schemas.microsoft.com/office/powerpoint/2010/main" val="1614241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SAD</a:t>
            </a:r>
          </a:p>
        </p:txBody>
      </p:sp>
      <p:sp>
        <p:nvSpPr>
          <p:cNvPr id="3" name="Content Placeholder 2"/>
          <p:cNvSpPr>
            <a:spLocks noGrp="1"/>
          </p:cNvSpPr>
          <p:nvPr>
            <p:ph idx="1"/>
          </p:nvPr>
        </p:nvSpPr>
        <p:spPr>
          <a:xfrm>
            <a:off x="406534" y="2272009"/>
            <a:ext cx="8229600" cy="4785395"/>
          </a:xfrm>
        </p:spPr>
        <p:txBody>
          <a:bodyPr>
            <a:normAutofit fontScale="62500" lnSpcReduction="20000"/>
          </a:bodyPr>
          <a:lstStyle/>
          <a:p>
            <a:r>
              <a:rPr lang="bs-Latn-BA" dirty="0"/>
              <a:t>SAD je rasadnik novih pokreta urbanog baštovanstva od početka osamdesetih godina prošlog vijeka, kada je taj trend počeo od malih vrtova sa povrćem, rasprostranjenih u takozvanim zajedničkim dvorištima ili napuštenim gradskim parcelama.</a:t>
            </a:r>
          </a:p>
          <a:p>
            <a:r>
              <a:rPr lang="bs-Latn-BA" dirty="0"/>
              <a:t>U razvijenim zemljama urbana agrikultura prvobitno se razvila u ekonomski devastiranim područjima, u četvrtima koje su pretrpele promene nakon deindustrijalizacije, kada su se zatvorene fabrike transformisale u zelene površine. </a:t>
            </a:r>
          </a:p>
          <a:p>
            <a:r>
              <a:rPr lang="bs-Latn-BA" dirty="0"/>
              <a:t>Visoka nezaposlenost i visoke rente u užim gradskim centrima uslovile su da zapuštene parcele po obodima grada ožive u vidu zajedničkih dvorišta, u kojima je okupljeno stanovništvo počelo da uzgaja hranu.</a:t>
            </a:r>
          </a:p>
          <a:p>
            <a:r>
              <a:rPr lang="vi-VN" dirty="0"/>
              <a:t>sistem koji se danas primenjuje za proizvodnju hrane u urbanim sredinama jeste zajedničko baštovanstvo – na određenim parcelama hranu može uzgajati više korisnika (community gardening). </a:t>
            </a:r>
            <a:endParaRPr lang="bs-Latn-BA" dirty="0"/>
          </a:p>
          <a:p>
            <a:r>
              <a:rPr lang="vi-VN" dirty="0"/>
              <a:t>P-Patch je poznati koncept ove vrste karakterističan za Sijetl, SAD.</a:t>
            </a:r>
            <a:endParaRPr lang="bs-Latn-BA" dirty="0"/>
          </a:p>
        </p:txBody>
      </p:sp>
    </p:spTree>
    <p:extLst>
      <p:ext uri="{BB962C8B-B14F-4D97-AF65-F5344CB8AC3E}">
        <p14:creationId xmlns:p14="http://schemas.microsoft.com/office/powerpoint/2010/main" val="3818574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P-patch</a:t>
            </a:r>
          </a:p>
        </p:txBody>
      </p:sp>
      <p:sp>
        <p:nvSpPr>
          <p:cNvPr id="3" name="Content Placeholder 2"/>
          <p:cNvSpPr>
            <a:spLocks noGrp="1"/>
          </p:cNvSpPr>
          <p:nvPr>
            <p:ph idx="1"/>
          </p:nvPr>
        </p:nvSpPr>
        <p:spPr>
          <a:xfrm>
            <a:off x="457200" y="1600201"/>
            <a:ext cx="2530624" cy="2476872"/>
          </a:xfrm>
        </p:spPr>
        <p:txBody>
          <a:bodyPr>
            <a:normAutofit fontScale="85000" lnSpcReduction="10000"/>
          </a:bodyPr>
          <a:lstStyle/>
          <a:p>
            <a:r>
              <a:rPr lang="bs-Latn-BA" dirty="0"/>
              <a:t>Neformalna mjesta okupljanja i druženja</a:t>
            </a:r>
          </a:p>
          <a:p>
            <a:r>
              <a:rPr lang="bs-Latn-BA" dirty="0"/>
              <a:t>Pomoć gradskih vlasti</a:t>
            </a:r>
          </a:p>
          <a:p>
            <a:endParaRPr lang="bs-Latn-BA"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4149080"/>
            <a:ext cx="3312368" cy="248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The Marra Farm P-Patch in South Seat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340768"/>
            <a:ext cx="5112568" cy="255628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256931"/>
            <a:ext cx="3134187" cy="20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989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bs-Latn-BA" dirty="0"/>
              <a:t>Karakteristike</a:t>
            </a:r>
          </a:p>
        </p:txBody>
      </p:sp>
      <p:sp>
        <p:nvSpPr>
          <p:cNvPr id="3" name="Content Placeholder 2"/>
          <p:cNvSpPr>
            <a:spLocks noGrp="1"/>
          </p:cNvSpPr>
          <p:nvPr>
            <p:ph idx="1"/>
          </p:nvPr>
        </p:nvSpPr>
        <p:spPr/>
        <p:txBody>
          <a:bodyPr>
            <a:normAutofit fontScale="55000" lnSpcReduction="20000"/>
          </a:bodyPr>
          <a:lstStyle/>
          <a:p>
            <a:r>
              <a:rPr lang="vi-VN" dirty="0"/>
              <a:t>Osnovna karakteristika urbane poljoprivrede je lokalna proizvodnja hrane za lokalnu upotrebu – koncept koji osigurava: zapošljavanje stanovništva, kultivaciju gradskih i prigradskih površina, više hrane i zdraviju ishranu, povećanje ekonomske moći grada i stanovnika, jače veze među stanovnicima. </a:t>
            </a:r>
            <a:endParaRPr lang="bs-Latn-BA" dirty="0"/>
          </a:p>
          <a:p>
            <a:r>
              <a:rPr lang="vi-VN" dirty="0"/>
              <a:t>Tipični način proizvodnje u urbanoj poljoprivredi je biointenzivna metoda – kojom se na ograničenim površinama proizvode velike količine organske hrane.</a:t>
            </a:r>
            <a:endParaRPr lang="bs-Latn-BA" dirty="0"/>
          </a:p>
          <a:p>
            <a:r>
              <a:rPr lang="vi-VN" dirty="0"/>
              <a:t>I pored izuzetnog značaja ove aktivnosti na obezbeđivanju hrane za d</a:t>
            </a:r>
            <a:r>
              <a:rPr lang="bs-Latn-BA" dirty="0"/>
              <a:t>i</a:t>
            </a:r>
            <a:r>
              <a:rPr lang="vi-VN" dirty="0"/>
              <a:t>o gradskog stanovništva, kao i njenog značaja u reciklaži gradskog smeća organskog porijekla, lokalne vlasti najčešće zabranjjuju proizvodnju hrane u gradovima ili se prema njoj odnose kao prema nužnom zlu. </a:t>
            </a:r>
            <a:endParaRPr lang="bs-Latn-BA" dirty="0"/>
          </a:p>
          <a:p>
            <a:r>
              <a:rPr lang="vi-VN" dirty="0"/>
              <a:t>Uz par izuzetaka, proizvodnja hrane u gradovima se doskora odvijala bez institucionalizovane pomoći poljoprivrednih stručnjaka i urbanih planera.</a:t>
            </a:r>
            <a:endParaRPr lang="bs-Latn-BA" dirty="0"/>
          </a:p>
        </p:txBody>
      </p:sp>
    </p:spTree>
    <p:extLst>
      <p:ext uri="{BB962C8B-B14F-4D97-AF65-F5344CB8AC3E}">
        <p14:creationId xmlns:p14="http://schemas.microsoft.com/office/powerpoint/2010/main" val="18130980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Evropa</a:t>
            </a:r>
          </a:p>
        </p:txBody>
      </p:sp>
      <p:sp>
        <p:nvSpPr>
          <p:cNvPr id="3" name="Content Placeholder 2"/>
          <p:cNvSpPr>
            <a:spLocks noGrp="1"/>
          </p:cNvSpPr>
          <p:nvPr>
            <p:ph idx="1"/>
          </p:nvPr>
        </p:nvSpPr>
        <p:spPr/>
        <p:txBody>
          <a:bodyPr>
            <a:normAutofit fontScale="62500" lnSpcReduction="20000"/>
          </a:bodyPr>
          <a:lstStyle/>
          <a:p>
            <a:r>
              <a:rPr lang="vi-VN" dirty="0"/>
              <a:t>u Londonu, samo 2008. otvoreno je oko 1500 lokacija za uzgajanje povrća, a u Parizu je 2013. pokrenuto petanestak projekata urbane poljoprivrede jer je interes stanovnika da se bave ovom aktivnošću ogroman, kao i potražnja za tom vrstom hrane.</a:t>
            </a:r>
            <a:endParaRPr lang="bs-Latn-BA" dirty="0"/>
          </a:p>
          <a:p>
            <a:r>
              <a:rPr lang="vi-VN" dirty="0"/>
              <a:t> U belgijskim gradovima vlasti svojim građanima poklanjaju kaveze sa po dve koke nosilje, a Britancima je, takođe, dozvoljeno da u kavezima drže koke-nosilje i košnice sa pčelama u baštama gradskih porodičnih kuća. Isti prizori se mogu videti i na krovima solitera, pa čak i na krovu britanskog parlementa, kao i mnogim nemačkim, švajcarskim i skandinavskim gradovima, u Barseloni, Lisabonu…</a:t>
            </a:r>
            <a:endParaRPr lang="bs-Latn-BA" dirty="0"/>
          </a:p>
          <a:p>
            <a:r>
              <a:rPr lang="bs-Latn-BA" dirty="0"/>
              <a:t>akvaponski uzgoj riba na krovovima komercijalnih zgrada u Briselu i Berlinu,</a:t>
            </a:r>
          </a:p>
        </p:txBody>
      </p:sp>
    </p:spTree>
    <p:extLst>
      <p:ext uri="{BB962C8B-B14F-4D97-AF65-F5344CB8AC3E}">
        <p14:creationId xmlns:p14="http://schemas.microsoft.com/office/powerpoint/2010/main" val="937326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kružni proces </a:t>
            </a:r>
          </a:p>
        </p:txBody>
      </p:sp>
      <p:sp>
        <p:nvSpPr>
          <p:cNvPr id="3" name="Content Placeholder 2"/>
          <p:cNvSpPr>
            <a:spLocks noGrp="1"/>
          </p:cNvSpPr>
          <p:nvPr>
            <p:ph idx="1"/>
          </p:nvPr>
        </p:nvSpPr>
        <p:spPr/>
        <p:txBody>
          <a:bodyPr>
            <a:normAutofit fontScale="85000" lnSpcReduction="10000"/>
          </a:bodyPr>
          <a:lstStyle/>
          <a:p>
            <a:r>
              <a:rPr lang="bs-Latn-BA" dirty="0"/>
              <a:t>u kojemu nema otpada jer je sve sirovina namijenjena za ponovnu upotrebu u tehničkom ili biološkom smislu. </a:t>
            </a:r>
          </a:p>
          <a:p>
            <a:r>
              <a:rPr lang="bs-Latn-BA" dirty="0"/>
              <a:t>Tako se CO2, pročišćena otpadna voda i toplina koju emitiraju korisnici stambene ili poslovne zgrade može iskoristiti za uzgoj biljaka u stakleniku na krovu te zgrade. </a:t>
            </a:r>
          </a:p>
          <a:p>
            <a:r>
              <a:rPr lang="bs-Latn-BA" dirty="0"/>
              <a:t>Zrak obogaćen kisikom vraća se u zgradu, a uzgojene biljke mogu zadovoljiti dio prehrambenih potreba korisnika zgrade.</a:t>
            </a:r>
          </a:p>
        </p:txBody>
      </p:sp>
    </p:spTree>
    <p:extLst>
      <p:ext uri="{BB962C8B-B14F-4D97-AF65-F5344CB8AC3E}">
        <p14:creationId xmlns:p14="http://schemas.microsoft.com/office/powerpoint/2010/main" val="1075760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Reciklaža</a:t>
            </a:r>
          </a:p>
        </p:txBody>
      </p:sp>
      <p:sp>
        <p:nvSpPr>
          <p:cNvPr id="3" name="Content Placeholder 2"/>
          <p:cNvSpPr>
            <a:spLocks noGrp="1"/>
          </p:cNvSpPr>
          <p:nvPr>
            <p:ph idx="1"/>
          </p:nvPr>
        </p:nvSpPr>
        <p:spPr/>
        <p:txBody>
          <a:bodyPr>
            <a:normAutofit fontScale="55000" lnSpcReduction="20000"/>
          </a:bodyPr>
          <a:lstStyle/>
          <a:p>
            <a:r>
              <a:rPr lang="vi-VN" dirty="0"/>
              <a:t>Više od jedne trećine hrane u bogatim zemljama završi kao smeće (ostatak jela, hrana kojoj je istekao rok upotrebe, otpaci kod pripreme hrane).</a:t>
            </a:r>
            <a:endParaRPr lang="bs-Latn-BA" dirty="0"/>
          </a:p>
          <a:p>
            <a:r>
              <a:rPr lang="vi-VN" dirty="0"/>
              <a:t> Veći dio gradskog smeća je zapravo organskog porijekla pa njegovo sakupljanje, iznošenje i deponovanje troše značajan dio sredstava iz gradskog budžeta. </a:t>
            </a:r>
            <a:endParaRPr lang="bs-Latn-BA" dirty="0"/>
          </a:p>
          <a:p>
            <a:r>
              <a:rPr lang="vi-VN" dirty="0"/>
              <a:t>Raspadanjem organske materije na deponijama stvara se metan, gas koji utiče na globalno zagrevanje i promjenu klime i koji je, kao gas sa efektom staklene bašte trideset puta štetniji od ugljen-dioksida.</a:t>
            </a:r>
          </a:p>
          <a:p>
            <a:r>
              <a:rPr lang="vi-VN" dirty="0"/>
              <a:t>Reciklaža organskog smeća preko urbane poljoprivrede odvija se kroz proces njegovog ponovnog korišćenja kao hraniva, i to uglavnom u dva vida: njegovim kompostiranjem dobija se organsko đubrivo za biljnu proizvodnju a jedan dio organskog smeća je odlično hranivo za stoku (proizvodnja mesa, mli</a:t>
            </a:r>
            <a:r>
              <a:rPr lang="bs-Latn-BA" dirty="0"/>
              <a:t>j</a:t>
            </a:r>
            <a:r>
              <a:rPr lang="vi-VN" dirty="0"/>
              <a:t>eka, jaja i dr.). </a:t>
            </a:r>
            <a:endParaRPr lang="bs-Latn-BA" dirty="0"/>
          </a:p>
        </p:txBody>
      </p:sp>
    </p:spTree>
    <p:extLst>
      <p:ext uri="{BB962C8B-B14F-4D97-AF65-F5344CB8AC3E}">
        <p14:creationId xmlns:p14="http://schemas.microsoft.com/office/powerpoint/2010/main" val="558631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s-Latn-BA"/>
          </a:p>
        </p:txBody>
      </p:sp>
      <p:sp>
        <p:nvSpPr>
          <p:cNvPr id="3" name="Content Placeholder 2"/>
          <p:cNvSpPr>
            <a:spLocks noGrp="1"/>
          </p:cNvSpPr>
          <p:nvPr>
            <p:ph idx="1"/>
          </p:nvPr>
        </p:nvSpPr>
        <p:spPr/>
        <p:txBody>
          <a:bodyPr>
            <a:normAutofit lnSpcReduction="10000"/>
          </a:bodyPr>
          <a:lstStyle/>
          <a:p>
            <a:r>
              <a:rPr lang="vi-VN" dirty="0"/>
              <a:t>Osim čvrstog organskog smeća, reciklaža gradskog otpada obuhvata i korišćenje (djelimično prečišćenih) otpadnih voda za potrebe irigacije poljoprivrednog zemljišta, a u nekoliko zemalja (u Kanadi, SAD i Austriji) već postoje postrojenja za reciklažu fosfora iz gradskog kanalizacionog mulja.</a:t>
            </a:r>
            <a:endParaRPr lang="bs-Latn-BA" dirty="0"/>
          </a:p>
          <a:p>
            <a:endParaRPr lang="vi-VN" dirty="0"/>
          </a:p>
          <a:p>
            <a:endParaRPr lang="bs-Latn-BA" dirty="0"/>
          </a:p>
        </p:txBody>
      </p:sp>
    </p:spTree>
    <p:extLst>
      <p:ext uri="{BB962C8B-B14F-4D97-AF65-F5344CB8AC3E}">
        <p14:creationId xmlns:p14="http://schemas.microsoft.com/office/powerpoint/2010/main" val="1242895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a:t>CILJEVI I REZULTAT</a:t>
            </a:r>
          </a:p>
        </p:txBody>
      </p:sp>
      <p:sp>
        <p:nvSpPr>
          <p:cNvPr id="5" name="Content Placeholder 4"/>
          <p:cNvSpPr>
            <a:spLocks noGrp="1"/>
          </p:cNvSpPr>
          <p:nvPr>
            <p:ph sz="half" idx="1"/>
          </p:nvPr>
        </p:nvSpPr>
        <p:spPr/>
        <p:txBody>
          <a:bodyPr>
            <a:normAutofit fontScale="70000" lnSpcReduction="20000"/>
          </a:bodyPr>
          <a:lstStyle/>
          <a:p>
            <a:r>
              <a:rPr lang="bs-Latn-BA" dirty="0"/>
              <a:t>uključiti različite discipline i perspektive u diskusije o urbanoj poljoprivredi i poduzetništvu</a:t>
            </a:r>
          </a:p>
          <a:p>
            <a:r>
              <a:rPr lang="bs-Latn-BA" dirty="0"/>
              <a:t>graditi poduzetnički duh polaznika – jačati sposobnosti polaznika da prevaziđu barijere</a:t>
            </a:r>
          </a:p>
          <a:p>
            <a:r>
              <a:rPr lang="bs-Latn-BA" dirty="0"/>
              <a:t>pružiti polaznicima internacionalno iskustvo kroz proučavanje studija slučaja iz različitih zemalja</a:t>
            </a:r>
          </a:p>
        </p:txBody>
      </p:sp>
      <p:sp>
        <p:nvSpPr>
          <p:cNvPr id="6" name="Content Placeholder 5"/>
          <p:cNvSpPr>
            <a:spLocks noGrp="1"/>
          </p:cNvSpPr>
          <p:nvPr>
            <p:ph sz="half" idx="2"/>
          </p:nvPr>
        </p:nvSpPr>
        <p:spPr/>
        <p:txBody>
          <a:bodyPr>
            <a:normAutofit fontScale="70000" lnSpcReduction="20000"/>
          </a:bodyPr>
          <a:lstStyle/>
          <a:p>
            <a:r>
              <a:rPr lang="bs-Latn-BA" dirty="0"/>
              <a:t>sposobnost polaznika da argumentirano promovira urbanu poljoprivredu kao inovativni koncept zadovoljenja potreba lokalne zajednice doprinoseći smanjenju zagadjenja (transporta, otpada) i jačanju zdravlja populacije, ali i društvene kohezije</a:t>
            </a:r>
          </a:p>
          <a:p>
            <a:r>
              <a:rPr lang="bs-Latn-BA" dirty="0"/>
              <a:t>vještine i znanja neophodene za pokretanje vlastitog biznisa, odnosno jačanje poduzetničkog duha</a:t>
            </a:r>
          </a:p>
        </p:txBody>
      </p:sp>
    </p:spTree>
    <p:extLst>
      <p:ext uri="{BB962C8B-B14F-4D97-AF65-F5344CB8AC3E}">
        <p14:creationId xmlns:p14="http://schemas.microsoft.com/office/powerpoint/2010/main" val="15934053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47892" y="1257791"/>
            <a:ext cx="6673174" cy="1170537"/>
          </a:xfrm>
        </p:spPr>
        <p:txBody>
          <a:bodyPr>
            <a:normAutofit/>
          </a:bodyPr>
          <a:lstStyle/>
          <a:p>
            <a:r>
              <a:rPr lang="bs-Latn-BA" dirty="0"/>
              <a:t>ŠTA JE TO URBANA POLJOPRIVREDA?</a:t>
            </a:r>
          </a:p>
        </p:txBody>
      </p:sp>
      <p:sp>
        <p:nvSpPr>
          <p:cNvPr id="6" name="Oval 5"/>
          <p:cNvSpPr/>
          <p:nvPr/>
        </p:nvSpPr>
        <p:spPr>
          <a:xfrm>
            <a:off x="81998" y="1623931"/>
            <a:ext cx="670892" cy="6783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bs-Latn-BA" b="1" dirty="0"/>
              <a:t>DA</a:t>
            </a:r>
          </a:p>
        </p:txBody>
      </p:sp>
      <p:sp>
        <p:nvSpPr>
          <p:cNvPr id="7" name="Oval 6"/>
          <p:cNvSpPr/>
          <p:nvPr/>
        </p:nvSpPr>
        <p:spPr>
          <a:xfrm>
            <a:off x="882098" y="1642442"/>
            <a:ext cx="670892" cy="678345"/>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bs-Latn-BA" b="1" dirty="0"/>
              <a:t>NE</a:t>
            </a:r>
          </a:p>
        </p:txBody>
      </p:sp>
      <p:sp>
        <p:nvSpPr>
          <p:cNvPr id="8" name="Oval 7"/>
          <p:cNvSpPr/>
          <p:nvPr/>
        </p:nvSpPr>
        <p:spPr>
          <a:xfrm>
            <a:off x="864332" y="1618712"/>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9" name="Oval 8"/>
          <p:cNvSpPr/>
          <p:nvPr/>
        </p:nvSpPr>
        <p:spPr>
          <a:xfrm>
            <a:off x="94173" y="1614488"/>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10" name="Oval 9"/>
          <p:cNvSpPr/>
          <p:nvPr/>
        </p:nvSpPr>
        <p:spPr>
          <a:xfrm>
            <a:off x="63486" y="1608773"/>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11" name="TextBox 10"/>
          <p:cNvSpPr txBox="1"/>
          <p:nvPr/>
        </p:nvSpPr>
        <p:spPr>
          <a:xfrm>
            <a:off x="2153562" y="2767799"/>
            <a:ext cx="6321287" cy="507831"/>
          </a:xfrm>
          <a:prstGeom prst="rect">
            <a:avLst/>
          </a:prstGeom>
          <a:noFill/>
        </p:spPr>
        <p:txBody>
          <a:bodyPr wrap="square" rtlCol="0">
            <a:spAutoFit/>
          </a:bodyPr>
          <a:lstStyle/>
          <a:p>
            <a:r>
              <a:rPr lang="bs-Latn-BA" sz="1350" dirty="0"/>
              <a:t>Proizvodnja hrane koja nema nikakve veze sa klasičnom poljoprivrednom proizvodnjom?</a:t>
            </a:r>
          </a:p>
        </p:txBody>
      </p:sp>
      <p:sp>
        <p:nvSpPr>
          <p:cNvPr id="12" name="TextBox 11"/>
          <p:cNvSpPr txBox="1"/>
          <p:nvPr/>
        </p:nvSpPr>
        <p:spPr>
          <a:xfrm>
            <a:off x="0" y="2737857"/>
            <a:ext cx="2134553" cy="3000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PROIZVODNJA HRANE!</a:t>
            </a:r>
          </a:p>
        </p:txBody>
      </p:sp>
      <p:sp>
        <p:nvSpPr>
          <p:cNvPr id="13" name="TextBox 12"/>
          <p:cNvSpPr txBox="1"/>
          <p:nvPr/>
        </p:nvSpPr>
        <p:spPr>
          <a:xfrm>
            <a:off x="2130702" y="3019259"/>
            <a:ext cx="6784698" cy="300082"/>
          </a:xfrm>
          <a:prstGeom prst="rect">
            <a:avLst/>
          </a:prstGeom>
          <a:noFill/>
        </p:spPr>
        <p:txBody>
          <a:bodyPr wrap="square" rtlCol="0">
            <a:spAutoFit/>
          </a:bodyPr>
          <a:lstStyle/>
          <a:p>
            <a:r>
              <a:rPr lang="bs-Latn-BA" sz="1350" dirty="0"/>
              <a:t>Da li se ovom proizvodnjom može baviti svako – pojedinac, grupe građana, djeca ustanove?</a:t>
            </a:r>
          </a:p>
        </p:txBody>
      </p:sp>
      <p:sp>
        <p:nvSpPr>
          <p:cNvPr id="14" name="TextBox 13"/>
          <p:cNvSpPr txBox="1"/>
          <p:nvPr/>
        </p:nvSpPr>
        <p:spPr>
          <a:xfrm>
            <a:off x="2107842" y="3245002"/>
            <a:ext cx="6321287" cy="300082"/>
          </a:xfrm>
          <a:prstGeom prst="rect">
            <a:avLst/>
          </a:prstGeom>
          <a:noFill/>
        </p:spPr>
        <p:txBody>
          <a:bodyPr wrap="square" rtlCol="0">
            <a:spAutoFit/>
          </a:bodyPr>
          <a:lstStyle/>
          <a:p>
            <a:r>
              <a:rPr lang="bs-Latn-BA" sz="1350" dirty="0"/>
              <a:t>Proizvodnja hrane koja na bolji način odgovara potrebama lokalne zajednice?</a:t>
            </a:r>
          </a:p>
        </p:txBody>
      </p:sp>
      <p:sp>
        <p:nvSpPr>
          <p:cNvPr id="15" name="TextBox 14"/>
          <p:cNvSpPr txBox="1"/>
          <p:nvPr/>
        </p:nvSpPr>
        <p:spPr>
          <a:xfrm>
            <a:off x="2110699" y="3487890"/>
            <a:ext cx="6321287" cy="507831"/>
          </a:xfrm>
          <a:prstGeom prst="rect">
            <a:avLst/>
          </a:prstGeom>
          <a:noFill/>
        </p:spPr>
        <p:txBody>
          <a:bodyPr wrap="square" rtlCol="0">
            <a:spAutoFit/>
          </a:bodyPr>
          <a:lstStyle/>
          <a:p>
            <a:r>
              <a:rPr lang="bs-Latn-BA" sz="1350" dirty="0"/>
              <a:t>Proizvodnja hrane koja se organizira na neouobičajenom prostoru i koja se fokusira na bolje iskorištavanje prostora, a ne zemljišta?</a:t>
            </a:r>
          </a:p>
        </p:txBody>
      </p:sp>
      <p:sp>
        <p:nvSpPr>
          <p:cNvPr id="16" name="TextBox 15"/>
          <p:cNvSpPr txBox="1"/>
          <p:nvPr/>
        </p:nvSpPr>
        <p:spPr>
          <a:xfrm>
            <a:off x="2113557" y="4039387"/>
            <a:ext cx="6321287" cy="300082"/>
          </a:xfrm>
          <a:prstGeom prst="rect">
            <a:avLst/>
          </a:prstGeom>
          <a:noFill/>
        </p:spPr>
        <p:txBody>
          <a:bodyPr wrap="square" rtlCol="0">
            <a:spAutoFit/>
          </a:bodyPr>
          <a:lstStyle/>
          <a:p>
            <a:r>
              <a:rPr lang="bs-Latn-BA" sz="1350" dirty="0"/>
              <a:t>Proizvodnja koja proizvodi iste proizvode kao i klasična poljoprivrede?</a:t>
            </a:r>
          </a:p>
        </p:txBody>
      </p:sp>
      <p:sp>
        <p:nvSpPr>
          <p:cNvPr id="17" name="TextBox 16"/>
          <p:cNvSpPr txBox="1"/>
          <p:nvPr/>
        </p:nvSpPr>
        <p:spPr>
          <a:xfrm>
            <a:off x="0" y="3109333"/>
            <a:ext cx="2134553" cy="5078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DEMOKRATSKI SISTEM KOJI UKLJUČUJE ISKLJUČENE!</a:t>
            </a:r>
          </a:p>
        </p:txBody>
      </p:sp>
      <p:sp>
        <p:nvSpPr>
          <p:cNvPr id="18" name="Oval 17"/>
          <p:cNvSpPr/>
          <p:nvPr/>
        </p:nvSpPr>
        <p:spPr>
          <a:xfrm>
            <a:off x="79886" y="1600201"/>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19" name="Oval 18"/>
          <p:cNvSpPr/>
          <p:nvPr/>
        </p:nvSpPr>
        <p:spPr>
          <a:xfrm>
            <a:off x="74171" y="1628776"/>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20" name="Oval 19"/>
          <p:cNvSpPr/>
          <p:nvPr/>
        </p:nvSpPr>
        <p:spPr>
          <a:xfrm>
            <a:off x="857126" y="1631633"/>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21" name="Oval 20"/>
          <p:cNvSpPr/>
          <p:nvPr/>
        </p:nvSpPr>
        <p:spPr>
          <a:xfrm>
            <a:off x="71313" y="1600201"/>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22" name="TextBox 21"/>
          <p:cNvSpPr txBox="1"/>
          <p:nvPr/>
        </p:nvSpPr>
        <p:spPr>
          <a:xfrm>
            <a:off x="0" y="3669403"/>
            <a:ext cx="2134553" cy="71558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NEKONVENCIONALNI NAČINI KORIŠTENJA PROSTORA!</a:t>
            </a:r>
          </a:p>
        </p:txBody>
      </p:sp>
      <p:sp>
        <p:nvSpPr>
          <p:cNvPr id="23" name="TextBox 22"/>
          <p:cNvSpPr txBox="1"/>
          <p:nvPr/>
        </p:nvSpPr>
        <p:spPr>
          <a:xfrm>
            <a:off x="2142132" y="4865205"/>
            <a:ext cx="6321287" cy="715581"/>
          </a:xfrm>
          <a:prstGeom prst="rect">
            <a:avLst/>
          </a:prstGeom>
          <a:noFill/>
        </p:spPr>
        <p:txBody>
          <a:bodyPr wrap="square" rtlCol="0">
            <a:spAutoFit/>
          </a:bodyPr>
          <a:lstStyle/>
          <a:p>
            <a:r>
              <a:rPr lang="bs-Latn-BA" sz="1350" dirty="0"/>
              <a:t>Proizvodnja i distribucija hrane koja smanjuje troškove transporta, a povećava sigurnost odnosno znanje odakle hrana dolazi, te se povezuje sa komplementarnim granama – rekreacija, liječenje, gastro užitci, zanati?</a:t>
            </a:r>
          </a:p>
        </p:txBody>
      </p:sp>
      <p:sp>
        <p:nvSpPr>
          <p:cNvPr id="24" name="TextBox 23"/>
          <p:cNvSpPr txBox="1"/>
          <p:nvPr/>
        </p:nvSpPr>
        <p:spPr>
          <a:xfrm>
            <a:off x="2133559" y="4350855"/>
            <a:ext cx="6321287" cy="507831"/>
          </a:xfrm>
          <a:prstGeom prst="rect">
            <a:avLst/>
          </a:prstGeom>
          <a:noFill/>
        </p:spPr>
        <p:txBody>
          <a:bodyPr wrap="square" rtlCol="0">
            <a:spAutoFit/>
          </a:bodyPr>
          <a:lstStyle/>
          <a:p>
            <a:r>
              <a:rPr lang="bs-Latn-BA" sz="1350" dirty="0"/>
              <a:t>Proizvodnja hrane koja nudi nove/inovirane proizvode i usluge koje dobija primjenom inovativnih tehničko tehnoloških metoda i poslovnih modela?</a:t>
            </a:r>
          </a:p>
        </p:txBody>
      </p:sp>
      <p:sp>
        <p:nvSpPr>
          <p:cNvPr id="25" name="TextBox 24"/>
          <p:cNvSpPr txBox="1"/>
          <p:nvPr/>
        </p:nvSpPr>
        <p:spPr>
          <a:xfrm>
            <a:off x="0" y="4426639"/>
            <a:ext cx="2134553" cy="5078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STVARA NOVU VRIJEDNOST!</a:t>
            </a:r>
          </a:p>
        </p:txBody>
      </p:sp>
      <p:sp>
        <p:nvSpPr>
          <p:cNvPr id="26" name="TextBox 25"/>
          <p:cNvSpPr txBox="1"/>
          <p:nvPr/>
        </p:nvSpPr>
        <p:spPr>
          <a:xfrm>
            <a:off x="0" y="4960992"/>
            <a:ext cx="2134553" cy="3000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INOVATIVNA!</a:t>
            </a:r>
          </a:p>
        </p:txBody>
      </p:sp>
      <p:sp>
        <p:nvSpPr>
          <p:cNvPr id="27" name="TextBox 26"/>
          <p:cNvSpPr txBox="1"/>
          <p:nvPr/>
        </p:nvSpPr>
        <p:spPr>
          <a:xfrm>
            <a:off x="0" y="5281032"/>
            <a:ext cx="2134553" cy="3000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ISPLATIVA!</a:t>
            </a:r>
          </a:p>
        </p:txBody>
      </p:sp>
      <p:sp>
        <p:nvSpPr>
          <p:cNvPr id="28" name="TextBox 27"/>
          <p:cNvSpPr txBox="1"/>
          <p:nvPr/>
        </p:nvSpPr>
        <p:spPr>
          <a:xfrm>
            <a:off x="2136417" y="5516002"/>
            <a:ext cx="6321287" cy="507831"/>
          </a:xfrm>
          <a:prstGeom prst="rect">
            <a:avLst/>
          </a:prstGeom>
          <a:noFill/>
        </p:spPr>
        <p:txBody>
          <a:bodyPr wrap="square" rtlCol="0">
            <a:spAutoFit/>
          </a:bodyPr>
          <a:lstStyle/>
          <a:p>
            <a:r>
              <a:rPr lang="bs-Latn-BA" sz="1350" dirty="0"/>
              <a:t>Proizvodnja hrane koja smanjuje/koristi otpad, smanjuje emisiju štetnih gasova i smanjuje zagađenje vode i efikasno je koristi?</a:t>
            </a:r>
          </a:p>
        </p:txBody>
      </p:sp>
      <p:sp>
        <p:nvSpPr>
          <p:cNvPr id="29" name="Oval 28"/>
          <p:cNvSpPr/>
          <p:nvPr/>
        </p:nvSpPr>
        <p:spPr>
          <a:xfrm>
            <a:off x="74171" y="1620203"/>
            <a:ext cx="715617" cy="7230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s-Latn-BA" sz="1350"/>
          </a:p>
        </p:txBody>
      </p:sp>
      <p:sp>
        <p:nvSpPr>
          <p:cNvPr id="34" name="TextBox 33"/>
          <p:cNvSpPr txBox="1"/>
          <p:nvPr/>
        </p:nvSpPr>
        <p:spPr>
          <a:xfrm>
            <a:off x="0" y="5609644"/>
            <a:ext cx="2134553" cy="3000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s-Latn-BA" sz="1350" b="1" dirty="0"/>
              <a:t>OKOLIŠNO PRIHVATLJIVA!</a:t>
            </a:r>
          </a:p>
        </p:txBody>
      </p:sp>
      <p:sp>
        <p:nvSpPr>
          <p:cNvPr id="35" name="Rectangle 34"/>
          <p:cNvSpPr/>
          <p:nvPr/>
        </p:nvSpPr>
        <p:spPr>
          <a:xfrm>
            <a:off x="2203132" y="2494597"/>
            <a:ext cx="6940868" cy="3489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s-Latn-BA" sz="1500" dirty="0"/>
              <a:t>Urbana poljoprivreda je skup inovativnih tehničkotehnoloških rješenja pri proizvodnji distribuciji i konzumaciji hrane koja se organizira u urbanim i periurbanim prostorima i fokusira se na efikasno, nekonvencionalno i inovativno korišten prostor (i vertikalno i horizontalno i na zemlji i na drugim površinama) i koja nudi proizvode i usluge koje adekvatnije zadovoljavaju potrebe lokalne zajednice i to tako što obezbjeđuju hranu iz poznatog izvora, smanjuju potrebu za transporto, efikasnije koriste vodu i manje je zagađaju, dok smanjuju i produkciju štetnih gasova, doprinose smanjenju zagađenja u gradovima, te smanjuju i/ili koriste otpad. Ovakva proizvodnja se organizira kroz inovativne poslovne modele i nudi usluge lokalnoj zajednici i to obezbjeđujući mogućnost stvaranja novih prihoda (radnih mjesta), nudi prostor za relaksaciju i „društvenu rehabilitaciju“, edukaciju i podiže nivo socijalne kohezije pomažući svima koji su na naki način isključeni ili nemaju isti pristup. To je pokret koji je u nastajanju, ali također pokret koji postaje važan u megapolisima koji sve češće imaju politike snabdjevanja i osiguranja hrane i/ili izgradnje zelene infrastrukturekoja služi za posizanje kvaliteta života!</a:t>
            </a:r>
          </a:p>
        </p:txBody>
      </p:sp>
      <p:grpSp>
        <p:nvGrpSpPr>
          <p:cNvPr id="39" name="Group 38"/>
          <p:cNvGrpSpPr/>
          <p:nvPr/>
        </p:nvGrpSpPr>
        <p:grpSpPr>
          <a:xfrm>
            <a:off x="2494599" y="2048828"/>
            <a:ext cx="6649402" cy="3891916"/>
            <a:chOff x="3326131" y="1588770"/>
            <a:chExt cx="8865869" cy="5189221"/>
          </a:xfrm>
        </p:grpSpPr>
        <p:pic>
          <p:nvPicPr>
            <p:cNvPr id="36" name="Picture 2" descr="https://miro.medium.com/max/1250/0*N5dyrbSWnJqOuaX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540" y="1588770"/>
              <a:ext cx="5911121" cy="454519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432520" y="5945569"/>
              <a:ext cx="4759480" cy="82099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s-Latn-BA" sz="1350" b="1" dirty="0">
                  <a:solidFill>
                    <a:srgbClr val="FF0000"/>
                  </a:solidFill>
                </a:rPr>
                <a:t>SOCIAL JUSTICE </a:t>
              </a:r>
              <a:r>
                <a:rPr lang="bs-Latn-BA" sz="1350" dirty="0"/>
                <a:t>–</a:t>
              </a:r>
              <a:br>
                <a:rPr lang="bs-Latn-BA" sz="1350" dirty="0"/>
              </a:br>
              <a:r>
                <a:rPr lang="bs-Latn-BA" sz="1350" dirty="0"/>
                <a:t> no barriers is a way to conflict prevention –</a:t>
              </a:r>
            </a:p>
            <a:p>
              <a:pPr algn="ctr"/>
              <a:r>
                <a:rPr lang="bs-Latn-BA" sz="1350" dirty="0"/>
                <a:t>Peace promotion</a:t>
              </a:r>
            </a:p>
          </p:txBody>
        </p:sp>
        <p:sp>
          <p:nvSpPr>
            <p:cNvPr id="38" name="Rectangle 37"/>
            <p:cNvSpPr/>
            <p:nvPr/>
          </p:nvSpPr>
          <p:spPr>
            <a:xfrm>
              <a:off x="3326131" y="5943601"/>
              <a:ext cx="4057650" cy="83439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s-Latn-BA" sz="1350" b="1" dirty="0">
                  <a:solidFill>
                    <a:srgbClr val="FF0000"/>
                  </a:solidFill>
                </a:rPr>
                <a:t>REALITY </a:t>
              </a:r>
              <a:r>
                <a:rPr lang="bs-Latn-BA" sz="1350" dirty="0"/>
                <a:t>–</a:t>
              </a:r>
              <a:br>
                <a:rPr lang="bs-Latn-BA" sz="1350" dirty="0"/>
              </a:br>
              <a:r>
                <a:rPr lang="bs-Latn-BA" sz="1350" dirty="0"/>
                <a:t> no barriers and inequality &amp; exclusion – fertile soil for conflict</a:t>
              </a:r>
            </a:p>
          </p:txBody>
        </p:sp>
      </p:grpSp>
    </p:spTree>
    <p:extLst>
      <p:ext uri="{BB962C8B-B14F-4D97-AF65-F5344CB8AC3E}">
        <p14:creationId xmlns:p14="http://schemas.microsoft.com/office/powerpoint/2010/main" val="147620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9" presetClass="exit" presetSubtype="0" fill="hold" grpId="1" nodeType="afterEffect">
                                  <p:stCondLst>
                                    <p:cond delay="0"/>
                                  </p:stCondLst>
                                  <p:childTnLst>
                                    <p:animEffect transition="out" filter="dissolv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1000"/>
                            </p:stCondLst>
                            <p:childTnLst>
                              <p:par>
                                <p:cTn id="26" presetID="9" presetClass="exit" presetSubtype="0" fill="hold" grpId="1" nodeType="afterEffect">
                                  <p:stCondLst>
                                    <p:cond delay="0"/>
                                  </p:stCondLst>
                                  <p:childTnLst>
                                    <p:animEffect transition="out" filter="dissolv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1)">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9" presetClass="exit" presetSubtype="0" fill="hold" grpId="1" nodeType="afterEffect">
                                  <p:stCondLst>
                                    <p:cond delay="0"/>
                                  </p:stCondLst>
                                  <p:childTnLst>
                                    <p:animEffect transition="out" filter="dissolv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heel(1)">
                                      <p:cBhvr>
                                        <p:cTn id="65" dur="20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grpId="1" nodeType="clickEffect">
                                  <p:stCondLst>
                                    <p:cond delay="0"/>
                                  </p:stCondLst>
                                  <p:childTnLst>
                                    <p:animEffect transition="out" filter="dissolv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wheel(1)">
                                      <p:cBhvr>
                                        <p:cTn id="85" dur="20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500" fill="hold"/>
                                        <p:tgtEl>
                                          <p:spTgt spid="22"/>
                                        </p:tgtEl>
                                        <p:attrNameLst>
                                          <p:attrName>ppt_x</p:attrName>
                                        </p:attrNameLst>
                                      </p:cBhvr>
                                      <p:tavLst>
                                        <p:tav tm="0">
                                          <p:val>
                                            <p:strVal val="0-#ppt_w/2"/>
                                          </p:val>
                                        </p:tav>
                                        <p:tav tm="100000">
                                          <p:val>
                                            <p:strVal val="#ppt_x"/>
                                          </p:val>
                                        </p:tav>
                                      </p:tavLst>
                                    </p:anim>
                                    <p:anim calcmode="lin" valueType="num">
                                      <p:cBhvr additive="base">
                                        <p:cTn id="91" dur="500" fill="hold"/>
                                        <p:tgtEl>
                                          <p:spTgt spid="22"/>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9" presetClass="exit" presetSubtype="0" fill="hold" grpId="1" nodeType="afterEffect">
                                  <p:stCondLst>
                                    <p:cond delay="0"/>
                                  </p:stCondLst>
                                  <p:childTnLst>
                                    <p:animEffect transition="out" filter="dissolve">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par>
                                <p:cTn id="96" presetID="9" presetClass="exit" presetSubtype="0" fill="hold" grpId="1" nodeType="withEffect">
                                  <p:stCondLst>
                                    <p:cond delay="0"/>
                                  </p:stCondLst>
                                  <p:childTnLst>
                                    <p:animEffect transition="out" filter="dissolv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1000"/>
                                        <p:tgtEl>
                                          <p:spTgt spid="16"/>
                                        </p:tgtEl>
                                      </p:cBhvr>
                                    </p:animEffect>
                                    <p:anim calcmode="lin" valueType="num">
                                      <p:cBhvr>
                                        <p:cTn id="104" dur="1000" fill="hold"/>
                                        <p:tgtEl>
                                          <p:spTgt spid="16"/>
                                        </p:tgtEl>
                                        <p:attrNameLst>
                                          <p:attrName>ppt_x</p:attrName>
                                        </p:attrNameLst>
                                      </p:cBhvr>
                                      <p:tavLst>
                                        <p:tav tm="0">
                                          <p:val>
                                            <p:strVal val="#ppt_x"/>
                                          </p:val>
                                        </p:tav>
                                        <p:tav tm="100000">
                                          <p:val>
                                            <p:strVal val="#ppt_x"/>
                                          </p:val>
                                        </p:tav>
                                      </p:tavLst>
                                    </p:anim>
                                    <p:anim calcmode="lin" valueType="num">
                                      <p:cBhvr>
                                        <p:cTn id="105" dur="1000" fill="hold"/>
                                        <p:tgtEl>
                                          <p:spTgt spid="16"/>
                                        </p:tgtEl>
                                        <p:attrNameLst>
                                          <p:attrName>ppt_y</p:attrName>
                                        </p:attrNameLst>
                                      </p:cBhvr>
                                      <p:tavLst>
                                        <p:tav tm="0">
                                          <p:val>
                                            <p:strVal val="#ppt_y+.1"/>
                                          </p:val>
                                        </p:tav>
                                        <p:tav tm="100000">
                                          <p:val>
                                            <p:strVal val="#ppt_y"/>
                                          </p:val>
                                        </p:tav>
                                      </p:tavLst>
                                    </p:anim>
                                  </p:childTnLst>
                                </p:cTn>
                              </p:par>
                            </p:childTnLst>
                          </p:cTn>
                        </p:par>
                        <p:par>
                          <p:cTn id="106" fill="hold">
                            <p:stCondLst>
                              <p:cond delay="1000"/>
                            </p:stCondLst>
                            <p:childTnLst>
                              <p:par>
                                <p:cTn id="107" presetID="21" presetClass="entr" presetSubtype="1" fill="hold" grpId="0" nodeType="after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heel(1)">
                                      <p:cBhvr>
                                        <p:cTn id="109" dur="200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ntr" presetSubtype="8"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 calcmode="lin" valueType="num">
                                      <p:cBhvr additive="base">
                                        <p:cTn id="114" dur="500" fill="hold"/>
                                        <p:tgtEl>
                                          <p:spTgt spid="25"/>
                                        </p:tgtEl>
                                        <p:attrNameLst>
                                          <p:attrName>ppt_x</p:attrName>
                                        </p:attrNameLst>
                                      </p:cBhvr>
                                      <p:tavLst>
                                        <p:tav tm="0">
                                          <p:val>
                                            <p:strVal val="0-#ppt_w/2"/>
                                          </p:val>
                                        </p:tav>
                                        <p:tav tm="100000">
                                          <p:val>
                                            <p:strVal val="#ppt_x"/>
                                          </p:val>
                                        </p:tav>
                                      </p:tavLst>
                                    </p:anim>
                                    <p:anim calcmode="lin" valueType="num">
                                      <p:cBhvr additive="base">
                                        <p:cTn id="115" dur="500" fill="hold"/>
                                        <p:tgtEl>
                                          <p:spTgt spid="25"/>
                                        </p:tgtEl>
                                        <p:attrNameLst>
                                          <p:attrName>ppt_y</p:attrName>
                                        </p:attrNameLst>
                                      </p:cBhvr>
                                      <p:tavLst>
                                        <p:tav tm="0">
                                          <p:val>
                                            <p:strVal val="#ppt_y"/>
                                          </p:val>
                                        </p:tav>
                                        <p:tav tm="100000">
                                          <p:val>
                                            <p:strVal val="#ppt_y"/>
                                          </p:val>
                                        </p:tav>
                                      </p:tavLst>
                                    </p:anim>
                                  </p:childTnLst>
                                </p:cTn>
                              </p:par>
                            </p:childTnLst>
                          </p:cTn>
                        </p:par>
                        <p:par>
                          <p:cTn id="116" fill="hold">
                            <p:stCondLst>
                              <p:cond delay="500"/>
                            </p:stCondLst>
                            <p:childTnLst>
                              <p:par>
                                <p:cTn id="117" presetID="9" presetClass="exit" presetSubtype="0" fill="hold" grpId="1" nodeType="afterEffect">
                                  <p:stCondLst>
                                    <p:cond delay="0"/>
                                  </p:stCondLst>
                                  <p:childTnLst>
                                    <p:animEffect transition="out" filter="dissolve">
                                      <p:cBhvr>
                                        <p:cTn id="118" dur="500"/>
                                        <p:tgtEl>
                                          <p:spTgt spid="16"/>
                                        </p:tgtEl>
                                      </p:cBhvr>
                                    </p:animEffect>
                                    <p:set>
                                      <p:cBhvr>
                                        <p:cTn id="119" dur="1" fill="hold">
                                          <p:stCondLst>
                                            <p:cond delay="499"/>
                                          </p:stCondLst>
                                        </p:cTn>
                                        <p:tgtEl>
                                          <p:spTgt spid="16"/>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1000"/>
                                        <p:tgtEl>
                                          <p:spTgt spid="24"/>
                                        </p:tgtEl>
                                      </p:cBhvr>
                                    </p:animEffect>
                                    <p:anim calcmode="lin" valueType="num">
                                      <p:cBhvr>
                                        <p:cTn id="128" dur="1000" fill="hold"/>
                                        <p:tgtEl>
                                          <p:spTgt spid="24"/>
                                        </p:tgtEl>
                                        <p:attrNameLst>
                                          <p:attrName>ppt_x</p:attrName>
                                        </p:attrNameLst>
                                      </p:cBhvr>
                                      <p:tavLst>
                                        <p:tav tm="0">
                                          <p:val>
                                            <p:strVal val="#ppt_x"/>
                                          </p:val>
                                        </p:tav>
                                        <p:tav tm="100000">
                                          <p:val>
                                            <p:strVal val="#ppt_x"/>
                                          </p:val>
                                        </p:tav>
                                      </p:tavLst>
                                    </p:anim>
                                    <p:anim calcmode="lin" valueType="num">
                                      <p:cBhvr>
                                        <p:cTn id="1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1" presetClass="entr" presetSubtype="1"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Effect transition="in" filter="wheel(1)">
                                      <p:cBhvr>
                                        <p:cTn id="134" dur="2000"/>
                                        <p:tgtEl>
                                          <p:spTgt spid="19"/>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grpId="0" nodeType="click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additive="base">
                                        <p:cTn id="139" dur="500" fill="hold"/>
                                        <p:tgtEl>
                                          <p:spTgt spid="26"/>
                                        </p:tgtEl>
                                        <p:attrNameLst>
                                          <p:attrName>ppt_x</p:attrName>
                                        </p:attrNameLst>
                                      </p:cBhvr>
                                      <p:tavLst>
                                        <p:tav tm="0">
                                          <p:val>
                                            <p:strVal val="0-#ppt_w/2"/>
                                          </p:val>
                                        </p:tav>
                                        <p:tav tm="100000">
                                          <p:val>
                                            <p:strVal val="#ppt_x"/>
                                          </p:val>
                                        </p:tav>
                                      </p:tavLst>
                                    </p:anim>
                                    <p:anim calcmode="lin" valueType="num">
                                      <p:cBhvr additive="base">
                                        <p:cTn id="140" dur="500" fill="hold"/>
                                        <p:tgtEl>
                                          <p:spTgt spid="26"/>
                                        </p:tgtEl>
                                        <p:attrNameLst>
                                          <p:attrName>ppt_y</p:attrName>
                                        </p:attrNameLst>
                                      </p:cBhvr>
                                      <p:tavLst>
                                        <p:tav tm="0">
                                          <p:val>
                                            <p:strVal val="#ppt_y"/>
                                          </p:val>
                                        </p:tav>
                                        <p:tav tm="100000">
                                          <p:val>
                                            <p:strVal val="#ppt_y"/>
                                          </p:val>
                                        </p:tav>
                                      </p:tavLst>
                                    </p:anim>
                                  </p:childTnLst>
                                </p:cTn>
                              </p:par>
                            </p:childTnLst>
                          </p:cTn>
                        </p:par>
                        <p:par>
                          <p:cTn id="141" fill="hold">
                            <p:stCondLst>
                              <p:cond delay="500"/>
                            </p:stCondLst>
                            <p:childTnLst>
                              <p:par>
                                <p:cTn id="142" presetID="9" presetClass="exit" presetSubtype="0" fill="hold" grpId="1" nodeType="afterEffect">
                                  <p:stCondLst>
                                    <p:cond delay="0"/>
                                  </p:stCondLst>
                                  <p:childTnLst>
                                    <p:animEffect transition="out" filter="dissolve">
                                      <p:cBhvr>
                                        <p:cTn id="143" dur="500"/>
                                        <p:tgtEl>
                                          <p:spTgt spid="24"/>
                                        </p:tgtEl>
                                      </p:cBhvr>
                                    </p:animEffect>
                                    <p:set>
                                      <p:cBhvr>
                                        <p:cTn id="144" dur="1" fill="hold">
                                          <p:stCondLst>
                                            <p:cond delay="499"/>
                                          </p:stCondLst>
                                        </p:cTn>
                                        <p:tgtEl>
                                          <p:spTgt spid="24"/>
                                        </p:tgtEl>
                                        <p:attrNameLst>
                                          <p:attrName>style.visibility</p:attrName>
                                        </p:attrNameLst>
                                      </p:cBhvr>
                                      <p:to>
                                        <p:strVal val="hidden"/>
                                      </p:to>
                                    </p:set>
                                  </p:childTnLst>
                                </p:cTn>
                              </p:par>
                              <p:par>
                                <p:cTn id="145" presetID="9" presetClass="exit" presetSubtype="0" fill="hold" grpId="1" nodeType="withEffect">
                                  <p:stCondLst>
                                    <p:cond delay="0"/>
                                  </p:stCondLst>
                                  <p:childTnLst>
                                    <p:animEffect transition="out" filter="dissolve">
                                      <p:cBhvr>
                                        <p:cTn id="146" dur="500"/>
                                        <p:tgtEl>
                                          <p:spTgt spid="19"/>
                                        </p:tgtEl>
                                      </p:cBhvr>
                                    </p:animEffect>
                                    <p:set>
                                      <p:cBhvr>
                                        <p:cTn id="147" dur="1" fill="hold">
                                          <p:stCondLst>
                                            <p:cond delay="499"/>
                                          </p:stCondLst>
                                        </p:cTn>
                                        <p:tgtEl>
                                          <p:spTgt spid="19"/>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23"/>
                                        </p:tgtEl>
                                        <p:attrNameLst>
                                          <p:attrName>style.visibility</p:attrName>
                                        </p:attrNameLst>
                                      </p:cBhvr>
                                      <p:to>
                                        <p:strVal val="visible"/>
                                      </p:to>
                                    </p:set>
                                    <p:animEffect transition="in" filter="fade">
                                      <p:cBhvr>
                                        <p:cTn id="152" dur="1000"/>
                                        <p:tgtEl>
                                          <p:spTgt spid="23"/>
                                        </p:tgtEl>
                                      </p:cBhvr>
                                    </p:animEffect>
                                    <p:anim calcmode="lin" valueType="num">
                                      <p:cBhvr>
                                        <p:cTn id="153" dur="1000" fill="hold"/>
                                        <p:tgtEl>
                                          <p:spTgt spid="23"/>
                                        </p:tgtEl>
                                        <p:attrNameLst>
                                          <p:attrName>ppt_x</p:attrName>
                                        </p:attrNameLst>
                                      </p:cBhvr>
                                      <p:tavLst>
                                        <p:tav tm="0">
                                          <p:val>
                                            <p:strVal val="#ppt_x"/>
                                          </p:val>
                                        </p:tav>
                                        <p:tav tm="100000">
                                          <p:val>
                                            <p:strVal val="#ppt_x"/>
                                          </p:val>
                                        </p:tav>
                                      </p:tavLst>
                                    </p:anim>
                                    <p:anim calcmode="lin" valueType="num">
                                      <p:cBhvr>
                                        <p:cTn id="154" dur="1000" fill="hold"/>
                                        <p:tgtEl>
                                          <p:spTgt spid="23"/>
                                        </p:tgtEl>
                                        <p:attrNameLst>
                                          <p:attrName>ppt_y</p:attrName>
                                        </p:attrNameLst>
                                      </p:cBhvr>
                                      <p:tavLst>
                                        <p:tav tm="0">
                                          <p:val>
                                            <p:strVal val="#ppt_y+.1"/>
                                          </p:val>
                                        </p:tav>
                                        <p:tav tm="100000">
                                          <p:val>
                                            <p:strVal val="#ppt_y"/>
                                          </p:val>
                                        </p:tav>
                                      </p:tavLst>
                                    </p:anim>
                                  </p:childTnLst>
                                </p:cTn>
                              </p:par>
                            </p:childTnLst>
                          </p:cTn>
                        </p:par>
                        <p:par>
                          <p:cTn id="155" fill="hold">
                            <p:stCondLst>
                              <p:cond delay="1000"/>
                            </p:stCondLst>
                            <p:childTnLst>
                              <p:par>
                                <p:cTn id="156" presetID="21" presetClass="entr" presetSubtype="1" fill="hold" grpId="0" nodeType="afterEffect">
                                  <p:stCondLst>
                                    <p:cond delay="0"/>
                                  </p:stCondLst>
                                  <p:childTnLst>
                                    <p:set>
                                      <p:cBhvr>
                                        <p:cTn id="157" dur="1" fill="hold">
                                          <p:stCondLst>
                                            <p:cond delay="0"/>
                                          </p:stCondLst>
                                        </p:cTn>
                                        <p:tgtEl>
                                          <p:spTgt spid="18"/>
                                        </p:tgtEl>
                                        <p:attrNameLst>
                                          <p:attrName>style.visibility</p:attrName>
                                        </p:attrNameLst>
                                      </p:cBhvr>
                                      <p:to>
                                        <p:strVal val="visible"/>
                                      </p:to>
                                    </p:set>
                                    <p:animEffect transition="in" filter="wheel(1)">
                                      <p:cBhvr>
                                        <p:cTn id="158" dur="2000"/>
                                        <p:tgtEl>
                                          <p:spTgt spid="18"/>
                                        </p:tgtEl>
                                      </p:cBhvr>
                                    </p:animEffect>
                                  </p:childTnLst>
                                </p:cTn>
                              </p:par>
                            </p:childTnLst>
                          </p:cTn>
                        </p:par>
                      </p:childTnLst>
                    </p:cTn>
                  </p:par>
                  <p:par>
                    <p:cTn id="159" fill="hold">
                      <p:stCondLst>
                        <p:cond delay="indefinite"/>
                      </p:stCondLst>
                      <p:childTnLst>
                        <p:par>
                          <p:cTn id="160" fill="hold">
                            <p:stCondLst>
                              <p:cond delay="0"/>
                            </p:stCondLst>
                            <p:childTnLst>
                              <p:par>
                                <p:cTn id="161" presetID="2" presetClass="entr" presetSubtype="8" fill="hold" grpId="0" nodeType="clickEffect">
                                  <p:stCondLst>
                                    <p:cond delay="0"/>
                                  </p:stCondLst>
                                  <p:childTnLst>
                                    <p:set>
                                      <p:cBhvr>
                                        <p:cTn id="162" dur="1" fill="hold">
                                          <p:stCondLst>
                                            <p:cond delay="0"/>
                                          </p:stCondLst>
                                        </p:cTn>
                                        <p:tgtEl>
                                          <p:spTgt spid="27"/>
                                        </p:tgtEl>
                                        <p:attrNameLst>
                                          <p:attrName>style.visibility</p:attrName>
                                        </p:attrNameLst>
                                      </p:cBhvr>
                                      <p:to>
                                        <p:strVal val="visible"/>
                                      </p:to>
                                    </p:set>
                                    <p:anim calcmode="lin" valueType="num">
                                      <p:cBhvr additive="base">
                                        <p:cTn id="163" dur="500" fill="hold"/>
                                        <p:tgtEl>
                                          <p:spTgt spid="27"/>
                                        </p:tgtEl>
                                        <p:attrNameLst>
                                          <p:attrName>ppt_x</p:attrName>
                                        </p:attrNameLst>
                                      </p:cBhvr>
                                      <p:tavLst>
                                        <p:tav tm="0">
                                          <p:val>
                                            <p:strVal val="0-#ppt_w/2"/>
                                          </p:val>
                                        </p:tav>
                                        <p:tav tm="100000">
                                          <p:val>
                                            <p:strVal val="#ppt_x"/>
                                          </p:val>
                                        </p:tav>
                                      </p:tavLst>
                                    </p:anim>
                                    <p:anim calcmode="lin" valueType="num">
                                      <p:cBhvr additive="base">
                                        <p:cTn id="164" dur="500" fill="hold"/>
                                        <p:tgtEl>
                                          <p:spTgt spid="27"/>
                                        </p:tgtEl>
                                        <p:attrNameLst>
                                          <p:attrName>ppt_y</p:attrName>
                                        </p:attrNameLst>
                                      </p:cBhvr>
                                      <p:tavLst>
                                        <p:tav tm="0">
                                          <p:val>
                                            <p:strVal val="#ppt_y"/>
                                          </p:val>
                                        </p:tav>
                                        <p:tav tm="100000">
                                          <p:val>
                                            <p:strVal val="#ppt_y"/>
                                          </p:val>
                                        </p:tav>
                                      </p:tavLst>
                                    </p:anim>
                                  </p:childTnLst>
                                </p:cTn>
                              </p:par>
                            </p:childTnLst>
                          </p:cTn>
                        </p:par>
                        <p:par>
                          <p:cTn id="165" fill="hold">
                            <p:stCondLst>
                              <p:cond delay="500"/>
                            </p:stCondLst>
                            <p:childTnLst>
                              <p:par>
                                <p:cTn id="166" presetID="9" presetClass="exit" presetSubtype="0" fill="hold" grpId="1" nodeType="afterEffect">
                                  <p:stCondLst>
                                    <p:cond delay="0"/>
                                  </p:stCondLst>
                                  <p:childTnLst>
                                    <p:animEffect transition="out" filter="dissolve">
                                      <p:cBhvr>
                                        <p:cTn id="167" dur="500"/>
                                        <p:tgtEl>
                                          <p:spTgt spid="23"/>
                                        </p:tgtEl>
                                      </p:cBhvr>
                                    </p:animEffect>
                                    <p:set>
                                      <p:cBhvr>
                                        <p:cTn id="168" dur="1" fill="hold">
                                          <p:stCondLst>
                                            <p:cond delay="499"/>
                                          </p:stCondLst>
                                        </p:cTn>
                                        <p:tgtEl>
                                          <p:spTgt spid="23"/>
                                        </p:tgtEl>
                                        <p:attrNameLst>
                                          <p:attrName>style.visibility</p:attrName>
                                        </p:attrNameLst>
                                      </p:cBhvr>
                                      <p:to>
                                        <p:strVal val="hidden"/>
                                      </p:to>
                                    </p:set>
                                  </p:childTnLst>
                                </p:cTn>
                              </p:par>
                            </p:childTnLst>
                          </p:cTn>
                        </p:par>
                        <p:par>
                          <p:cTn id="169" fill="hold">
                            <p:stCondLst>
                              <p:cond delay="1000"/>
                            </p:stCondLst>
                            <p:childTnLst>
                              <p:par>
                                <p:cTn id="170" presetID="9" presetClass="exit" presetSubtype="0" fill="hold" grpId="1" nodeType="afterEffect">
                                  <p:stCondLst>
                                    <p:cond delay="0"/>
                                  </p:stCondLst>
                                  <p:childTnLst>
                                    <p:animEffect transition="out" filter="dissolve">
                                      <p:cBhvr>
                                        <p:cTn id="171" dur="500"/>
                                        <p:tgtEl>
                                          <p:spTgt spid="18"/>
                                        </p:tgtEl>
                                      </p:cBhvr>
                                    </p:animEffect>
                                    <p:set>
                                      <p:cBhvr>
                                        <p:cTn id="172" dur="1" fill="hold">
                                          <p:stCondLst>
                                            <p:cond delay="499"/>
                                          </p:stCondLst>
                                        </p:cTn>
                                        <p:tgtEl>
                                          <p:spTgt spid="18"/>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28"/>
                                        </p:tgtEl>
                                        <p:attrNameLst>
                                          <p:attrName>style.visibility</p:attrName>
                                        </p:attrNameLst>
                                      </p:cBhvr>
                                      <p:to>
                                        <p:strVal val="visible"/>
                                      </p:to>
                                    </p:set>
                                    <p:animEffect transition="in" filter="fade">
                                      <p:cBhvr>
                                        <p:cTn id="177" dur="1000"/>
                                        <p:tgtEl>
                                          <p:spTgt spid="28"/>
                                        </p:tgtEl>
                                      </p:cBhvr>
                                    </p:animEffect>
                                    <p:anim calcmode="lin" valueType="num">
                                      <p:cBhvr>
                                        <p:cTn id="178" dur="1000" fill="hold"/>
                                        <p:tgtEl>
                                          <p:spTgt spid="28"/>
                                        </p:tgtEl>
                                        <p:attrNameLst>
                                          <p:attrName>ppt_x</p:attrName>
                                        </p:attrNameLst>
                                      </p:cBhvr>
                                      <p:tavLst>
                                        <p:tav tm="0">
                                          <p:val>
                                            <p:strVal val="#ppt_x"/>
                                          </p:val>
                                        </p:tav>
                                        <p:tav tm="100000">
                                          <p:val>
                                            <p:strVal val="#ppt_x"/>
                                          </p:val>
                                        </p:tav>
                                      </p:tavLst>
                                    </p:anim>
                                    <p:anim calcmode="lin" valueType="num">
                                      <p:cBhvr>
                                        <p:cTn id="179" dur="1000" fill="hold"/>
                                        <p:tgtEl>
                                          <p:spTgt spid="28"/>
                                        </p:tgtEl>
                                        <p:attrNameLst>
                                          <p:attrName>ppt_y</p:attrName>
                                        </p:attrNameLst>
                                      </p:cBhvr>
                                      <p:tavLst>
                                        <p:tav tm="0">
                                          <p:val>
                                            <p:strVal val="#ppt_y+.1"/>
                                          </p:val>
                                        </p:tav>
                                        <p:tav tm="100000">
                                          <p:val>
                                            <p:strVal val="#ppt_y"/>
                                          </p:val>
                                        </p:tav>
                                      </p:tavLst>
                                    </p:anim>
                                  </p:childTnLst>
                                </p:cTn>
                              </p:par>
                            </p:childTnLst>
                          </p:cTn>
                        </p:par>
                        <p:par>
                          <p:cTn id="180" fill="hold">
                            <p:stCondLst>
                              <p:cond delay="1000"/>
                            </p:stCondLst>
                            <p:childTnLst>
                              <p:par>
                                <p:cTn id="181" presetID="21" presetClass="entr" presetSubtype="1" fill="hold" grpId="0" nodeType="afterEffect">
                                  <p:stCondLst>
                                    <p:cond delay="0"/>
                                  </p:stCondLst>
                                  <p:childTnLst>
                                    <p:set>
                                      <p:cBhvr>
                                        <p:cTn id="182" dur="1" fill="hold">
                                          <p:stCondLst>
                                            <p:cond delay="0"/>
                                          </p:stCondLst>
                                        </p:cTn>
                                        <p:tgtEl>
                                          <p:spTgt spid="29"/>
                                        </p:tgtEl>
                                        <p:attrNameLst>
                                          <p:attrName>style.visibility</p:attrName>
                                        </p:attrNameLst>
                                      </p:cBhvr>
                                      <p:to>
                                        <p:strVal val="visible"/>
                                      </p:to>
                                    </p:set>
                                    <p:animEffect transition="in" filter="wheel(1)">
                                      <p:cBhvr>
                                        <p:cTn id="183" dur="2000"/>
                                        <p:tgtEl>
                                          <p:spTgt spid="29"/>
                                        </p:tgtEl>
                                      </p:cBhvr>
                                    </p:animEffect>
                                  </p:childTnLst>
                                </p:cTn>
                              </p:par>
                            </p:childTnLst>
                          </p:cTn>
                        </p:par>
                      </p:childTnLst>
                    </p:cTn>
                  </p:par>
                  <p:par>
                    <p:cTn id="184" fill="hold">
                      <p:stCondLst>
                        <p:cond delay="indefinite"/>
                      </p:stCondLst>
                      <p:childTnLst>
                        <p:par>
                          <p:cTn id="185" fill="hold">
                            <p:stCondLst>
                              <p:cond delay="0"/>
                            </p:stCondLst>
                            <p:childTnLst>
                              <p:par>
                                <p:cTn id="186" presetID="2" presetClass="entr" presetSubtype="8" fill="hold" grpId="0" nodeType="clickEffect">
                                  <p:stCondLst>
                                    <p:cond delay="0"/>
                                  </p:stCondLst>
                                  <p:childTnLst>
                                    <p:set>
                                      <p:cBhvr>
                                        <p:cTn id="187" dur="1" fill="hold">
                                          <p:stCondLst>
                                            <p:cond delay="0"/>
                                          </p:stCondLst>
                                        </p:cTn>
                                        <p:tgtEl>
                                          <p:spTgt spid="34"/>
                                        </p:tgtEl>
                                        <p:attrNameLst>
                                          <p:attrName>style.visibility</p:attrName>
                                        </p:attrNameLst>
                                      </p:cBhvr>
                                      <p:to>
                                        <p:strVal val="visible"/>
                                      </p:to>
                                    </p:set>
                                    <p:anim calcmode="lin" valueType="num">
                                      <p:cBhvr additive="base">
                                        <p:cTn id="188" dur="500" fill="hold"/>
                                        <p:tgtEl>
                                          <p:spTgt spid="34"/>
                                        </p:tgtEl>
                                        <p:attrNameLst>
                                          <p:attrName>ppt_x</p:attrName>
                                        </p:attrNameLst>
                                      </p:cBhvr>
                                      <p:tavLst>
                                        <p:tav tm="0">
                                          <p:val>
                                            <p:strVal val="0-#ppt_w/2"/>
                                          </p:val>
                                        </p:tav>
                                        <p:tav tm="100000">
                                          <p:val>
                                            <p:strVal val="#ppt_x"/>
                                          </p:val>
                                        </p:tav>
                                      </p:tavLst>
                                    </p:anim>
                                    <p:anim calcmode="lin" valueType="num">
                                      <p:cBhvr additive="base">
                                        <p:cTn id="189" dur="500" fill="hold"/>
                                        <p:tgtEl>
                                          <p:spTgt spid="34"/>
                                        </p:tgtEl>
                                        <p:attrNameLst>
                                          <p:attrName>ppt_y</p:attrName>
                                        </p:attrNameLst>
                                      </p:cBhvr>
                                      <p:tavLst>
                                        <p:tav tm="0">
                                          <p:val>
                                            <p:strVal val="#ppt_y"/>
                                          </p:val>
                                        </p:tav>
                                        <p:tav tm="100000">
                                          <p:val>
                                            <p:strVal val="#ppt_y"/>
                                          </p:val>
                                        </p:tav>
                                      </p:tavLst>
                                    </p:anim>
                                  </p:childTnLst>
                                </p:cTn>
                              </p:par>
                            </p:childTnLst>
                          </p:cTn>
                        </p:par>
                        <p:par>
                          <p:cTn id="190" fill="hold">
                            <p:stCondLst>
                              <p:cond delay="500"/>
                            </p:stCondLst>
                            <p:childTnLst>
                              <p:par>
                                <p:cTn id="191" presetID="9" presetClass="exit" presetSubtype="0" fill="hold" grpId="1" nodeType="afterEffect">
                                  <p:stCondLst>
                                    <p:cond delay="0"/>
                                  </p:stCondLst>
                                  <p:childTnLst>
                                    <p:animEffect transition="out" filter="dissolve">
                                      <p:cBhvr>
                                        <p:cTn id="192" dur="500"/>
                                        <p:tgtEl>
                                          <p:spTgt spid="28"/>
                                        </p:tgtEl>
                                      </p:cBhvr>
                                    </p:animEffect>
                                    <p:set>
                                      <p:cBhvr>
                                        <p:cTn id="193" dur="1" fill="hold">
                                          <p:stCondLst>
                                            <p:cond delay="499"/>
                                          </p:stCondLst>
                                        </p:cTn>
                                        <p:tgtEl>
                                          <p:spTgt spid="28"/>
                                        </p:tgtEl>
                                        <p:attrNameLst>
                                          <p:attrName>style.visibility</p:attrName>
                                        </p:attrNameLst>
                                      </p:cBhvr>
                                      <p:to>
                                        <p:strVal val="hidden"/>
                                      </p:to>
                                    </p:set>
                                  </p:childTnLst>
                                </p:cTn>
                              </p:par>
                              <p:par>
                                <p:cTn id="194" presetID="9" presetClass="exit" presetSubtype="0" fill="hold" grpId="1" nodeType="withEffect">
                                  <p:stCondLst>
                                    <p:cond delay="0"/>
                                  </p:stCondLst>
                                  <p:childTnLst>
                                    <p:animEffect transition="out" filter="dissolve">
                                      <p:cBhvr>
                                        <p:cTn id="195" dur="500"/>
                                        <p:tgtEl>
                                          <p:spTgt spid="29"/>
                                        </p:tgtEl>
                                      </p:cBhvr>
                                    </p:animEffect>
                                    <p:set>
                                      <p:cBhvr>
                                        <p:cTn id="196" dur="1" fill="hold">
                                          <p:stCondLst>
                                            <p:cond delay="499"/>
                                          </p:stCondLst>
                                        </p:cTn>
                                        <p:tgtEl>
                                          <p:spTgt spid="29"/>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1" presetClass="entr" presetSubtype="1" fill="hold" grpId="0" nodeType="clickEffect">
                                  <p:stCondLst>
                                    <p:cond delay="0"/>
                                  </p:stCondLst>
                                  <p:childTnLst>
                                    <p:set>
                                      <p:cBhvr>
                                        <p:cTn id="200" dur="1" fill="hold">
                                          <p:stCondLst>
                                            <p:cond delay="0"/>
                                          </p:stCondLst>
                                        </p:cTn>
                                        <p:tgtEl>
                                          <p:spTgt spid="35"/>
                                        </p:tgtEl>
                                        <p:attrNameLst>
                                          <p:attrName>style.visibility</p:attrName>
                                        </p:attrNameLst>
                                      </p:cBhvr>
                                      <p:to>
                                        <p:strVal val="visible"/>
                                      </p:to>
                                    </p:set>
                                    <p:animEffect transition="in" filter="wheel(1)">
                                      <p:cBhvr>
                                        <p:cTn id="201" dur="2000"/>
                                        <p:tgtEl>
                                          <p:spTgt spid="35"/>
                                        </p:tgtEl>
                                      </p:cBhvr>
                                    </p:animEffect>
                                  </p:childTnLst>
                                </p:cTn>
                              </p:par>
                            </p:childTnLst>
                          </p:cTn>
                        </p:par>
                      </p:childTnLst>
                    </p:cTn>
                  </p:par>
                  <p:par>
                    <p:cTn id="202" fill="hold">
                      <p:stCondLst>
                        <p:cond delay="indefinite"/>
                      </p:stCondLst>
                      <p:childTnLst>
                        <p:par>
                          <p:cTn id="203" fill="hold">
                            <p:stCondLst>
                              <p:cond delay="0"/>
                            </p:stCondLst>
                            <p:childTnLst>
                              <p:par>
                                <p:cTn id="204" presetID="9" presetClass="exit" presetSubtype="0" fill="hold" grpId="1" nodeType="clickEffect">
                                  <p:stCondLst>
                                    <p:cond delay="0"/>
                                  </p:stCondLst>
                                  <p:childTnLst>
                                    <p:animEffect transition="out" filter="dissolve">
                                      <p:cBhvr>
                                        <p:cTn id="205" dur="500"/>
                                        <p:tgtEl>
                                          <p:spTgt spid="35"/>
                                        </p:tgtEl>
                                      </p:cBhvr>
                                    </p:animEffect>
                                    <p:set>
                                      <p:cBhvr>
                                        <p:cTn id="206" dur="1" fill="hold">
                                          <p:stCondLst>
                                            <p:cond delay="499"/>
                                          </p:stCondLst>
                                        </p:cTn>
                                        <p:tgtEl>
                                          <p:spTgt spid="35"/>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21" presetClass="entr" presetSubtype="1" fill="hold" nodeType="clickEffect">
                                  <p:stCondLst>
                                    <p:cond delay="0"/>
                                  </p:stCondLst>
                                  <p:childTnLst>
                                    <p:set>
                                      <p:cBhvr>
                                        <p:cTn id="210" dur="1" fill="hold">
                                          <p:stCondLst>
                                            <p:cond delay="0"/>
                                          </p:stCondLst>
                                        </p:cTn>
                                        <p:tgtEl>
                                          <p:spTgt spid="39"/>
                                        </p:tgtEl>
                                        <p:attrNameLst>
                                          <p:attrName>style.visibility</p:attrName>
                                        </p:attrNameLst>
                                      </p:cBhvr>
                                      <p:to>
                                        <p:strVal val="visible"/>
                                      </p:to>
                                    </p:set>
                                    <p:animEffect transition="in" filter="wheel(1)">
                                      <p:cBhvr>
                                        <p:cTn id="211"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p:bldP spid="11" grpId="1"/>
      <p:bldP spid="12" grpId="0" animBg="1"/>
      <p:bldP spid="13" grpId="0"/>
      <p:bldP spid="13" grpId="1"/>
      <p:bldP spid="14" grpId="0"/>
      <p:bldP spid="14" grpId="1"/>
      <p:bldP spid="15" grpId="0"/>
      <p:bldP spid="15" grpId="1"/>
      <p:bldP spid="16" grpId="0"/>
      <p:bldP spid="16" grpId="1"/>
      <p:bldP spid="17" grpId="0"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p:bldP spid="23" grpId="1"/>
      <p:bldP spid="24" grpId="0"/>
      <p:bldP spid="24" grpId="1"/>
      <p:bldP spid="25" grpId="0" animBg="1"/>
      <p:bldP spid="26" grpId="0" animBg="1"/>
      <p:bldP spid="27" grpId="0" animBg="1"/>
      <p:bldP spid="28" grpId="0"/>
      <p:bldP spid="28" grpId="1"/>
      <p:bldP spid="29" grpId="0" animBg="1"/>
      <p:bldP spid="29" grpId="1" animBg="1"/>
      <p:bldP spid="34" grpId="0" animBg="1"/>
      <p:bldP spid="35" grpId="0" animBg="1"/>
      <p:bldP spid="3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Istorija urbane poljoprivrede</a:t>
            </a:r>
          </a:p>
        </p:txBody>
      </p:sp>
      <p:sp>
        <p:nvSpPr>
          <p:cNvPr id="3" name="Content Placeholder 2"/>
          <p:cNvSpPr>
            <a:spLocks noGrp="1"/>
          </p:cNvSpPr>
          <p:nvPr>
            <p:ph idx="1"/>
          </p:nvPr>
        </p:nvSpPr>
        <p:spPr/>
        <p:txBody>
          <a:bodyPr>
            <a:normAutofit fontScale="70000" lnSpcReduction="20000"/>
          </a:bodyPr>
          <a:lstStyle/>
          <a:p>
            <a:r>
              <a:rPr lang="vi-VN" dirty="0"/>
              <a:t>Još u antičkoj Persiji organski otpad iz gradova korišćen je za urbanu poljoprivredu.</a:t>
            </a:r>
            <a:endParaRPr lang="bs-Latn-BA" dirty="0"/>
          </a:p>
          <a:p>
            <a:r>
              <a:rPr lang="vi-VN" dirty="0"/>
              <a:t>Maču Pikču je poznat primjer ponovne upotrebe vode za irigaciju zelenih terasa za proizvodnju hrane. </a:t>
            </a:r>
            <a:endParaRPr lang="bs-Latn-BA" dirty="0"/>
          </a:p>
          <a:p>
            <a:r>
              <a:rPr lang="vi-VN" dirty="0"/>
              <a:t>Tokom svjetskih ratova u SAD, Kanadi i Velikoj Britaniji primenjivan je koncept nazvan Victory Garden (bašta pobjede) – sađenje hrane na privat­nim parcelama ali i u javnim parkovima. </a:t>
            </a:r>
            <a:endParaRPr lang="bs-Latn-BA" dirty="0"/>
          </a:p>
          <a:p>
            <a:r>
              <a:rPr lang="vi-VN" dirty="0"/>
              <a:t>U Nemačkoj se početkom 19. vijeka pojavio sistem baštovanstva na parcelama od 400 do 500 m2 koje su date na korišćenje pojedincima za malu ili nikakvu naknadu – allotment. </a:t>
            </a:r>
            <a:endParaRPr lang="bs-Latn-BA" dirty="0"/>
          </a:p>
        </p:txBody>
      </p:sp>
    </p:spTree>
    <p:extLst>
      <p:ext uri="{BB962C8B-B14F-4D97-AF65-F5344CB8AC3E}">
        <p14:creationId xmlns:p14="http://schemas.microsoft.com/office/powerpoint/2010/main" val="3096866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12BD5-9E0E-4B25-AA3B-BD5571C1E6BD}"/>
              </a:ext>
            </a:extLst>
          </p:cNvPr>
          <p:cNvSpPr>
            <a:spLocks noGrp="1"/>
          </p:cNvSpPr>
          <p:nvPr>
            <p:ph type="title"/>
          </p:nvPr>
        </p:nvSpPr>
        <p:spPr/>
        <p:txBody>
          <a:bodyPr/>
          <a:lstStyle/>
          <a:p>
            <a:r>
              <a:rPr lang="bs-Latn-BA" dirty="0"/>
              <a:t>Istorija urbane poljoprivrede</a:t>
            </a:r>
            <a:endParaRPr lang="hr-BA" dirty="0"/>
          </a:p>
        </p:txBody>
      </p:sp>
      <p:sp>
        <p:nvSpPr>
          <p:cNvPr id="3" name="Content Placeholder 2">
            <a:extLst>
              <a:ext uri="{FF2B5EF4-FFF2-40B4-BE49-F238E27FC236}">
                <a16:creationId xmlns:a16="http://schemas.microsoft.com/office/drawing/2014/main" id="{F1D09D85-265D-4091-8F6D-D7980A0ADA60}"/>
              </a:ext>
            </a:extLst>
          </p:cNvPr>
          <p:cNvSpPr>
            <a:spLocks noGrp="1"/>
          </p:cNvSpPr>
          <p:nvPr>
            <p:ph idx="1"/>
          </p:nvPr>
        </p:nvSpPr>
        <p:spPr>
          <a:xfrm>
            <a:off x="457200" y="2286000"/>
            <a:ext cx="8229600" cy="4572000"/>
          </a:xfrm>
        </p:spPr>
        <p:txBody>
          <a:bodyPr>
            <a:normAutofit fontScale="47500" lnSpcReduction="20000"/>
          </a:bodyPr>
          <a:lstStyle/>
          <a:p>
            <a:r>
              <a:rPr lang="hr-BA" dirty="0"/>
              <a:t>Urbana poljoprivreda postoji u gradovima tokom čitave istorije i nije nužno ostatak prošlosti i navika agrarnog društva, niti su je sa sobom donijeli doseljenici iz ruralnih područja, već se razvija uporedno s rastom i razvojem gradova (Vadnal i Alič, 2008).</a:t>
            </a:r>
          </a:p>
          <a:p>
            <a:r>
              <a:rPr lang="hr-BA" dirty="0"/>
              <a:t>Gradski vrtovi se javljaju u većini starih civilizacija poput Egipta, Kine, Indije, a jedan od prvih arheoloških dokaza o postojanju urbane poljoprivrede, datira unatrag više od 4000 godina; podzemni akvadukti koji su dostavljali vodu (rosu i kišu) s planina u polupustinjske gradove Perzije gdje se organizirano, korištenjem gradskog otpada, uzgajala i proizvodila hrana. </a:t>
            </a:r>
          </a:p>
          <a:p>
            <a:r>
              <a:rPr lang="hr-BA" dirty="0"/>
              <a:t>preživjeli astečki chinampas i javanski aquaterra sistem te hortillonages u Francuskoj i slični sistemi proizvodnje hrane gradovima Kine i Gane (Smit, 2001; Viljoen, 2005). </a:t>
            </a:r>
          </a:p>
          <a:p>
            <a:r>
              <a:rPr lang="hr-BA" dirty="0"/>
              <a:t>Među važnijim su historijskim primjerima astečki, majanski i gradovi Inka koji su bili samodostatni u voću, povrću i velikom dijelu žitarica (Girardet, 2004). </a:t>
            </a:r>
          </a:p>
          <a:p>
            <a:r>
              <a:rPr lang="hr-BA" dirty="0"/>
              <a:t>Početkom dvadesetog vijekau SAD, obrazovni reformator i filozof John Dewey, s idejom razvoja djece u povezane i zadovoljne građane, potaknuo je otvaranje školskih vrtova u gradovima te se procjenjuje da ih je do 1910. diljem zemlje bilo 80.000 (Bartolomei i sur., 2003).</a:t>
            </a:r>
          </a:p>
          <a:p>
            <a:r>
              <a:rPr lang="hr-BA" dirty="0"/>
              <a:t> Od evropskih primjera, nezaobilazan je onaj pariških marais u kojima se uzgajalo više hrane nego što je bilo potrebno Parižanima u 19. stoljeću (Smit i sur., 2001, Girardet, 2004) i londonskog Heathrowa gdje se do 2. svj. rata uzgajala velika količina povrća</a:t>
            </a:r>
          </a:p>
        </p:txBody>
      </p:sp>
    </p:spTree>
    <p:extLst>
      <p:ext uri="{BB962C8B-B14F-4D97-AF65-F5344CB8AC3E}">
        <p14:creationId xmlns:p14="http://schemas.microsoft.com/office/powerpoint/2010/main" val="1980132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8BB95-CF1E-4F1A-A1D9-082031AD7ED9}"/>
              </a:ext>
            </a:extLst>
          </p:cNvPr>
          <p:cNvSpPr>
            <a:spLocks noGrp="1"/>
          </p:cNvSpPr>
          <p:nvPr>
            <p:ph idx="1"/>
          </p:nvPr>
        </p:nvSpPr>
        <p:spPr>
          <a:xfrm>
            <a:off x="457200" y="1371600"/>
            <a:ext cx="8229600" cy="5486400"/>
          </a:xfrm>
        </p:spPr>
        <p:txBody>
          <a:bodyPr>
            <a:noAutofit/>
          </a:bodyPr>
          <a:lstStyle/>
          <a:p>
            <a:r>
              <a:rPr lang="hr-BA" sz="1800" dirty="0"/>
              <a:t>Od vremena industrijske revolucije do danas poljoprivreda u gradu je često imala ulogu opstanka stanovništva. </a:t>
            </a:r>
          </a:p>
          <a:p>
            <a:r>
              <a:rPr lang="hr-BA" sz="1800" dirty="0"/>
              <a:t>u vrijeme ratova ili velikih ekonomskih kriza gradovi su građanima dodjeljivali zemlju za obrađivanje ili su građani sami, neformalno zauzimali neiskorištena gradska zemljišta upravo zbog proizvodnje hrane. </a:t>
            </a:r>
          </a:p>
          <a:p>
            <a:r>
              <a:rPr lang="hr-BA" sz="1800" dirty="0"/>
              <a:t>u Velikoj Britaniji su 1887. i 1890. doneseni Allotment Act i Local Government Act koji urbanim stanovnicima osiguravaju prostor za vrt, čime su se pokušali smanjiti zdravstveni problemi uzrokovani naglom prenaseljenošću; u SAD je sličan zakon donesen 1890. gdje je u Detroitu građanima dodijeljeno zemljište kako bi smanjili problem gladi te je tamo osnovan prvi zajednički vrt za stanovnike koji trebaju socijalnu pomoć i hranu, kao što su i 1930-ih za vrijeme Velike depresije osnivani vrtovi potpore (relief gardens), vrtovi pobjede (victory gardens11) za vrijeme I. i II. svjetskog rata, a 1970-ih antiinflacijski vrtovi; u Kanadi su to bili željeznički vrtovi (railway gardens, 1890-1930); etički vrtovi (moral gardens, rane 1900-te); školski vrtovi (1900-1913); vrtovi slobodnih parcela (vacant lot gardens, 1910-1920); ratni vrtovi (war gardens, 1914-1947); kontrakulturni vrtovi (counter-culture gardens, 1965-1979); i zajednice slobodnog prostora (community open space, 1980-danas) (Glover, 2003).</a:t>
            </a:r>
          </a:p>
        </p:txBody>
      </p:sp>
    </p:spTree>
    <p:extLst>
      <p:ext uri="{BB962C8B-B14F-4D97-AF65-F5344CB8AC3E}">
        <p14:creationId xmlns:p14="http://schemas.microsoft.com/office/powerpoint/2010/main" val="117167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12193</TotalTime>
  <Words>3493</Words>
  <Application>Microsoft Office PowerPoint</Application>
  <PresentationFormat>On-screen Show (4:3)</PresentationFormat>
  <Paragraphs>152</Paragraphs>
  <Slides>65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Arial Black</vt:lpstr>
      <vt:lpstr>Book Antiqua</vt:lpstr>
      <vt:lpstr>Calibri</vt:lpstr>
      <vt:lpstr>Office Theme</vt:lpstr>
      <vt:lpstr>PowerPoint Presentation</vt:lpstr>
      <vt:lpstr>Urbana poljoprivreda</vt:lpstr>
      <vt:lpstr>Uvod....</vt:lpstr>
      <vt:lpstr>činjenice</vt:lpstr>
      <vt:lpstr>UNDP</vt:lpstr>
      <vt:lpstr>Karakteristike</vt:lpstr>
      <vt:lpstr>Istorija urbane poljoprivrede</vt:lpstr>
      <vt:lpstr>Istorija urbane poljoprivrede</vt:lpstr>
      <vt:lpstr>PowerPoint Presentation</vt:lpstr>
      <vt:lpstr>PowerPoint Presentation</vt:lpstr>
      <vt:lpstr>PowerPoint Presentation</vt:lpstr>
      <vt:lpstr>PowerPoint Presentation</vt:lpstr>
      <vt:lpstr>„Voćni zidovi“</vt:lpstr>
      <vt:lpstr>„Voćni zidovi“</vt:lpstr>
      <vt:lpstr>„Voćni zidovi“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Zakrivljeni zidovi u Holandiji</vt:lpstr>
      <vt:lpstr>PowerPoint Presentation</vt:lpstr>
      <vt:lpstr>Ko se uključuje u urbanu poljoprivredu?</vt:lpstr>
      <vt:lpstr>„moja baštica, moja slobodica“ </vt:lpstr>
      <vt:lpstr>PowerPoint Presentation</vt:lpstr>
      <vt:lpstr>PowerPoint Presentation</vt:lpstr>
      <vt:lpstr>Krovni vrtovi</vt:lpstr>
      <vt:lpstr>Moderni vertikalni uzgoji</vt:lpstr>
      <vt:lpstr>Ruska nacionalna razonoda</vt:lpstr>
      <vt:lpstr>PowerPoint Presentation</vt:lpstr>
      <vt:lpstr>PowerPoint Presentation</vt:lpstr>
      <vt:lpstr>Kina</vt:lpstr>
      <vt:lpstr>Kuba</vt:lpstr>
      <vt:lpstr>SAD</vt:lpstr>
      <vt:lpstr>P-patch</vt:lpstr>
      <vt:lpstr>Evropa</vt:lpstr>
      <vt:lpstr>kružni proces </vt:lpstr>
      <vt:lpstr>Reciklaža</vt:lpstr>
      <vt:lpstr>PowerPoint Presentation</vt:lpstr>
      <vt:lpstr>CILJEVI I REZULTAT</vt:lpstr>
      <vt:lpstr>ŠTA JE TO URBANA POLJOPRIVREDA?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of Internationalisation in B&amp;H Higher Education</dc:title>
  <dc:creator>user</dc:creator>
  <cp:lastModifiedBy>PAKEZA D</cp:lastModifiedBy>
  <cp:revision>132</cp:revision>
  <dcterms:created xsi:type="dcterms:W3CDTF">2006-08-16T00:00:00Z</dcterms:created>
  <dcterms:modified xsi:type="dcterms:W3CDTF">2020-11-30T13:43:19Z</dcterms:modified>
</cp:coreProperties>
</file>