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5"/>
  </p:notesMasterIdLst>
  <p:sldIdLst>
    <p:sldId id="256" r:id="rId2"/>
    <p:sldId id="271" r:id="rId3"/>
    <p:sldId id="274" r:id="rId4"/>
    <p:sldId id="272" r:id="rId5"/>
    <p:sldId id="280" r:id="rId6"/>
    <p:sldId id="273" r:id="rId7"/>
    <p:sldId id="257" r:id="rId8"/>
    <p:sldId id="276" r:id="rId9"/>
    <p:sldId id="275" r:id="rId10"/>
    <p:sldId id="278" r:id="rId11"/>
    <p:sldId id="282" r:id="rId12"/>
    <p:sldId id="279" r:id="rId13"/>
    <p:sldId id="258" r:id="rId14"/>
    <p:sldId id="281" r:id="rId15"/>
    <p:sldId id="283" r:id="rId16"/>
    <p:sldId id="284" r:id="rId17"/>
    <p:sldId id="289" r:id="rId18"/>
    <p:sldId id="290" r:id="rId19"/>
    <p:sldId id="291" r:id="rId20"/>
    <p:sldId id="292" r:id="rId21"/>
    <p:sldId id="293" r:id="rId22"/>
    <p:sldId id="260" r:id="rId23"/>
    <p:sldId id="294" r:id="rId24"/>
    <p:sldId id="295" r:id="rId25"/>
    <p:sldId id="296" r:id="rId26"/>
    <p:sldId id="297" r:id="rId27"/>
    <p:sldId id="261" r:id="rId28"/>
    <p:sldId id="298" r:id="rId29"/>
    <p:sldId id="299" r:id="rId30"/>
    <p:sldId id="300" r:id="rId31"/>
    <p:sldId id="262" r:id="rId32"/>
    <p:sldId id="301" r:id="rId33"/>
    <p:sldId id="305" r:id="rId34"/>
    <p:sldId id="306" r:id="rId35"/>
    <p:sldId id="307" r:id="rId36"/>
    <p:sldId id="308" r:id="rId37"/>
    <p:sldId id="309" r:id="rId38"/>
    <p:sldId id="310" r:id="rId39"/>
    <p:sldId id="264" r:id="rId40"/>
    <p:sldId id="302" r:id="rId41"/>
    <p:sldId id="311" r:id="rId42"/>
    <p:sldId id="312" r:id="rId43"/>
    <p:sldId id="313" r:id="rId44"/>
    <p:sldId id="314" r:id="rId45"/>
    <p:sldId id="315" r:id="rId46"/>
    <p:sldId id="316" r:id="rId47"/>
    <p:sldId id="318" r:id="rId48"/>
    <p:sldId id="319" r:id="rId49"/>
    <p:sldId id="267" r:id="rId50"/>
    <p:sldId id="303" r:id="rId51"/>
    <p:sldId id="320" r:id="rId52"/>
    <p:sldId id="321" r:id="rId53"/>
    <p:sldId id="322" r:id="rId54"/>
    <p:sldId id="263" r:id="rId55"/>
    <p:sldId id="304" r:id="rId56"/>
    <p:sldId id="323" r:id="rId57"/>
    <p:sldId id="329" r:id="rId58"/>
    <p:sldId id="324" r:id="rId59"/>
    <p:sldId id="325" r:id="rId60"/>
    <p:sldId id="326" r:id="rId61"/>
    <p:sldId id="330" r:id="rId62"/>
    <p:sldId id="331" r:id="rId63"/>
    <p:sldId id="33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732" autoAdjust="0"/>
    <p:restoredTop sz="94638" autoAdjust="0"/>
  </p:normalViewPr>
  <p:slideViewPr>
    <p:cSldViewPr>
      <p:cViewPr varScale="1">
        <p:scale>
          <a:sx n="108" d="100"/>
          <a:sy n="108" d="100"/>
        </p:scale>
        <p:origin x="130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5B51A-BE6E-4C9B-858A-4807FAE17B3B}" type="datetimeFigureOut">
              <a:rPr lang="bs-Latn-BA" smtClean="0"/>
              <a:t>24.7.2020.</a:t>
            </a:fld>
            <a:endParaRPr lang="bs-Latn-B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D0F0E-1A10-4832-9935-0F8CD2A78745}" type="slidenum">
              <a:rPr lang="bs-Latn-BA" smtClean="0"/>
              <a:t>‹#›</a:t>
            </a:fld>
            <a:endParaRPr lang="bs-Latn-BA"/>
          </a:p>
        </p:txBody>
      </p:sp>
    </p:spTree>
    <p:extLst>
      <p:ext uri="{BB962C8B-B14F-4D97-AF65-F5344CB8AC3E}">
        <p14:creationId xmlns:p14="http://schemas.microsoft.com/office/powerpoint/2010/main" val="357241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134341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295400"/>
            <a:ext cx="5111750"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514600"/>
            <a:ext cx="3008313" cy="3611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6437" y="1129009"/>
            <a:ext cx="6137305"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itle 1"/>
          <p:cNvSpPr txBox="1">
            <a:spLocks/>
          </p:cNvSpPr>
          <p:nvPr userDrawn="1"/>
        </p:nvSpPr>
        <p:spPr>
          <a:xfrm>
            <a:off x="1524000" y="228601"/>
            <a:ext cx="6869906" cy="838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1800" b="1">
                <a:solidFill>
                  <a:srgbClr val="002060"/>
                </a:solidFill>
                <a:latin typeface="Arial Black" pitchFamily="34" charset="0"/>
              </a:rPr>
              <a:t>BUGI</a:t>
            </a:r>
            <a:br>
              <a:rPr lang="hr-HR" sz="1800">
                <a:solidFill>
                  <a:srgbClr val="002060"/>
                </a:solidFill>
                <a:latin typeface="Book Antiqua" panose="02040602050305030304" pitchFamily="18" charset="0"/>
              </a:rPr>
            </a:br>
            <a:r>
              <a:rPr lang="en-US" sz="1800">
                <a:solidFill>
                  <a:srgbClr val="002060"/>
                </a:solidFill>
                <a:latin typeface="+mn-lt"/>
              </a:rPr>
              <a:t>Western Balkans Urban Agriculture Initiative</a:t>
            </a:r>
            <a:endParaRPr lang="en-US" sz="1800" dirty="0">
              <a:solidFill>
                <a:srgbClr val="002060"/>
              </a:solidFill>
              <a:latin typeface="+mn-lt"/>
            </a:endParaRPr>
          </a:p>
        </p:txBody>
      </p:sp>
      <p:pic>
        <p:nvPicPr>
          <p:cNvPr id="8"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643813" y="0"/>
            <a:ext cx="1500187"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userDrawn="1"/>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8" cstate="print"/>
          <a:srcRect/>
          <a:stretch>
            <a:fillRect/>
          </a:stretch>
        </p:blipFill>
        <p:spPr bwMode="auto">
          <a:xfrm>
            <a:off x="0" y="0"/>
            <a:ext cx="2301875" cy="1381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de.visualstudio.co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de.visualstudio.com/"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pandas.pydata.org/"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numpy.org/" TargetMode="External"/><Relationship Id="rId5" Type="http://schemas.openxmlformats.org/officeDocument/2006/relationships/hyperlink" Target="https://matplotlib.org/" TargetMode="Externa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pPr algn="ctr"/>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95395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 </a:t>
            </a:r>
            <a:r>
              <a:rPr lang="bs-Latn-BA" dirty="0" err="1"/>
              <a:t>python</a:t>
            </a:r>
            <a:endParaRPr lang="bs-Latn-BA"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735" y="2286000"/>
            <a:ext cx="6020530" cy="3840163"/>
          </a:xfrm>
        </p:spPr>
      </p:pic>
    </p:spTree>
    <p:extLst>
      <p:ext uri="{BB962C8B-B14F-4D97-AF65-F5344CB8AC3E}">
        <p14:creationId xmlns:p14="http://schemas.microsoft.com/office/powerpoint/2010/main" val="136319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 </a:t>
            </a:r>
            <a:r>
              <a:rPr lang="bs-Latn-BA" dirty="0" err="1"/>
              <a:t>python</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291077"/>
            <a:ext cx="6363590" cy="3525208"/>
          </a:xfrm>
        </p:spPr>
      </p:pic>
      <p:sp>
        <p:nvSpPr>
          <p:cNvPr id="5" name="TextBox 4"/>
          <p:cNvSpPr txBox="1"/>
          <p:nvPr/>
        </p:nvSpPr>
        <p:spPr>
          <a:xfrm>
            <a:off x="304800" y="6248400"/>
            <a:ext cx="6248400" cy="381000"/>
          </a:xfrm>
          <a:prstGeom prst="rect">
            <a:avLst/>
          </a:prstGeom>
          <a:noFill/>
        </p:spPr>
        <p:txBody>
          <a:bodyPr wrap="square" rtlCol="0">
            <a:spAutoFit/>
          </a:bodyPr>
          <a:lstStyle/>
          <a:p>
            <a:r>
              <a:rPr lang="bs-Latn-BA" dirty="0">
                <a:hlinkClick r:id="rId3"/>
              </a:rPr>
              <a:t>https://python.org/</a:t>
            </a:r>
            <a:r>
              <a:rPr lang="bs-Latn-BA" dirty="0"/>
              <a:t> </a:t>
            </a:r>
          </a:p>
        </p:txBody>
      </p:sp>
    </p:spTree>
    <p:extLst>
      <p:ext uri="{BB962C8B-B14F-4D97-AF65-F5344CB8AC3E}">
        <p14:creationId xmlns:p14="http://schemas.microsoft.com/office/powerpoint/2010/main" val="3826530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 </a:t>
            </a:r>
            <a:r>
              <a:rPr lang="bs-Latn-BA" dirty="0" err="1"/>
              <a:t>python</a:t>
            </a:r>
            <a:r>
              <a:rPr lang="bs-Latn-BA" dirty="0"/>
              <a:t> - IDE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133600"/>
            <a:ext cx="6363590" cy="3840163"/>
          </a:xfrm>
        </p:spPr>
      </p:pic>
      <p:sp>
        <p:nvSpPr>
          <p:cNvPr id="5" name="TextBox 4"/>
          <p:cNvSpPr txBox="1"/>
          <p:nvPr/>
        </p:nvSpPr>
        <p:spPr>
          <a:xfrm>
            <a:off x="304800" y="6248400"/>
            <a:ext cx="6248400" cy="381000"/>
          </a:xfrm>
          <a:prstGeom prst="rect">
            <a:avLst/>
          </a:prstGeom>
          <a:noFill/>
        </p:spPr>
        <p:txBody>
          <a:bodyPr wrap="square" rtlCol="0">
            <a:spAutoFit/>
          </a:bodyPr>
          <a:lstStyle/>
          <a:p>
            <a:r>
              <a:rPr lang="bs-Latn-BA" dirty="0">
                <a:hlinkClick r:id="rId3"/>
              </a:rPr>
              <a:t>https://code.visualstudio.com/</a:t>
            </a:r>
            <a:r>
              <a:rPr lang="bs-Latn-BA" dirty="0"/>
              <a:t> </a:t>
            </a:r>
          </a:p>
        </p:txBody>
      </p:sp>
    </p:spTree>
    <p:extLst>
      <p:ext uri="{BB962C8B-B14F-4D97-AF65-F5344CB8AC3E}">
        <p14:creationId xmlns:p14="http://schemas.microsoft.com/office/powerpoint/2010/main" val="337556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III/XV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1916666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Algoritamsko rješavanje problema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93345"/>
            <a:ext cx="4485941" cy="38401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057400"/>
            <a:ext cx="3057327" cy="4585991"/>
          </a:xfrm>
          <a:prstGeom prst="rect">
            <a:avLst/>
          </a:prstGeom>
        </p:spPr>
      </p:pic>
    </p:spTree>
    <p:extLst>
      <p:ext uri="{BB962C8B-B14F-4D97-AF65-F5344CB8AC3E}">
        <p14:creationId xmlns:p14="http://schemas.microsoft.com/office/powerpoint/2010/main" val="21867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Algoritamsko rješavanje problema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761488"/>
            <a:ext cx="4485941" cy="27631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424" y="2761488"/>
            <a:ext cx="3870330" cy="2656388"/>
          </a:xfrm>
          <a:prstGeom prst="rect">
            <a:avLst/>
          </a:prstGeom>
        </p:spPr>
      </p:pic>
    </p:spTree>
    <p:extLst>
      <p:ext uri="{BB962C8B-B14F-4D97-AF65-F5344CB8AC3E}">
        <p14:creationId xmlns:p14="http://schemas.microsoft.com/office/powerpoint/2010/main" val="47331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Algoritamsko rješavanje problema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424" y="2761488"/>
            <a:ext cx="3870330" cy="2656388"/>
          </a:xfrm>
          <a:prstGeom prst="rect">
            <a:avLst/>
          </a:prstGeom>
        </p:spPr>
      </p:pic>
      <p:sp>
        <p:nvSpPr>
          <p:cNvPr id="3" name="Content Placeholder 2"/>
          <p:cNvSpPr>
            <a:spLocks noGrp="1"/>
          </p:cNvSpPr>
          <p:nvPr>
            <p:ph idx="1"/>
          </p:nvPr>
        </p:nvSpPr>
        <p:spPr>
          <a:xfrm>
            <a:off x="457200" y="2286000"/>
            <a:ext cx="4114800" cy="3840163"/>
          </a:xfrm>
        </p:spPr>
        <p:txBody>
          <a:bodyPr/>
          <a:lstStyle/>
          <a:p>
            <a:r>
              <a:rPr lang="bs-Latn-BA" dirty="0"/>
              <a:t>Koristeći se simbolima i algoritamskim načinom razmišljanja, riješite sljedeći problem?</a:t>
            </a:r>
          </a:p>
        </p:txBody>
      </p:sp>
    </p:spTree>
    <p:extLst>
      <p:ext uri="{BB962C8B-B14F-4D97-AF65-F5344CB8AC3E}">
        <p14:creationId xmlns:p14="http://schemas.microsoft.com/office/powerpoint/2010/main" val="2662389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IV/XV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200139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Tipovi podataka </a:t>
            </a:r>
            <a:r>
              <a:rPr lang="bs-Latn-BA" dirty="0" err="1"/>
              <a:t>python</a:t>
            </a:r>
            <a:endParaRPr lang="bs-Latn-B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2272009"/>
            <a:ext cx="6509026" cy="3998854"/>
          </a:xfrm>
        </p:spPr>
      </p:pic>
    </p:spTree>
    <p:extLst>
      <p:ext uri="{BB962C8B-B14F-4D97-AF65-F5344CB8AC3E}">
        <p14:creationId xmlns:p14="http://schemas.microsoft.com/office/powerpoint/2010/main" val="100839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Tipovi podataka </a:t>
            </a:r>
            <a:r>
              <a:rPr lang="bs-Latn-BA" dirty="0" err="1"/>
              <a:t>python</a:t>
            </a:r>
            <a:endParaRPr lang="bs-Latn-B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025" y="2501106"/>
            <a:ext cx="7219950" cy="3409950"/>
          </a:xfrm>
        </p:spPr>
      </p:pic>
    </p:spTree>
    <p:extLst>
      <p:ext uri="{BB962C8B-B14F-4D97-AF65-F5344CB8AC3E}">
        <p14:creationId xmlns:p14="http://schemas.microsoft.com/office/powerpoint/2010/main" val="3819431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Programiranje u </a:t>
            </a:r>
            <a:r>
              <a:rPr lang="bs-Latn-BA" dirty="0" err="1"/>
              <a:t>agribiznisu</a:t>
            </a:r>
            <a:endParaRPr lang="bs-Latn-B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939" y="2286000"/>
            <a:ext cx="6704122" cy="3840163"/>
          </a:xfrm>
        </p:spPr>
      </p:pic>
    </p:spTree>
    <p:extLst>
      <p:ext uri="{BB962C8B-B14F-4D97-AF65-F5344CB8AC3E}">
        <p14:creationId xmlns:p14="http://schemas.microsoft.com/office/powerpoint/2010/main" val="2910592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Flow</a:t>
            </a:r>
            <a:r>
              <a:rPr lang="bs-Latn-BA" dirty="0"/>
              <a:t> </a:t>
            </a:r>
            <a:r>
              <a:rPr lang="bs-Latn-BA" dirty="0" err="1"/>
              <a:t>Control</a:t>
            </a:r>
            <a:endParaRPr lang="bs-Latn-B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981200"/>
            <a:ext cx="6658904" cy="4677428"/>
          </a:xfrm>
          <a:prstGeom prst="rect">
            <a:avLst/>
          </a:prstGeom>
        </p:spPr>
      </p:pic>
    </p:spTree>
    <p:extLst>
      <p:ext uri="{BB962C8B-B14F-4D97-AF65-F5344CB8AC3E}">
        <p14:creationId xmlns:p14="http://schemas.microsoft.com/office/powerpoint/2010/main" val="185426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Flow</a:t>
            </a:r>
            <a:r>
              <a:rPr lang="bs-Latn-BA" dirty="0"/>
              <a:t> </a:t>
            </a:r>
            <a:r>
              <a:rPr lang="bs-Latn-BA" dirty="0" err="1"/>
              <a:t>Control</a:t>
            </a:r>
            <a:endParaRPr lang="bs-Latn-B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272009"/>
            <a:ext cx="7649504" cy="3897221"/>
          </a:xfrm>
          <a:prstGeom prst="rect">
            <a:avLst/>
          </a:prstGeom>
        </p:spPr>
      </p:pic>
    </p:spTree>
    <p:extLst>
      <p:ext uri="{BB962C8B-B14F-4D97-AF65-F5344CB8AC3E}">
        <p14:creationId xmlns:p14="http://schemas.microsoft.com/office/powerpoint/2010/main" val="1158151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V/XV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1594083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Metodi i funkcije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514600"/>
            <a:ext cx="7332882" cy="3840163"/>
          </a:xfrm>
        </p:spPr>
      </p:pic>
    </p:spTree>
    <p:extLst>
      <p:ext uri="{BB962C8B-B14F-4D97-AF65-F5344CB8AC3E}">
        <p14:creationId xmlns:p14="http://schemas.microsoft.com/office/powerpoint/2010/main" val="3808201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Metodi i funkcije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2891230"/>
            <a:ext cx="4570390" cy="2235362"/>
          </a:xfrm>
        </p:spPr>
      </p:pic>
      <p:pic>
        <p:nvPicPr>
          <p:cNvPr id="3" name="Picture 2"/>
          <p:cNvPicPr>
            <a:picLocks noChangeAspect="1"/>
          </p:cNvPicPr>
          <p:nvPr/>
        </p:nvPicPr>
        <p:blipFill>
          <a:blip r:embed="rId3"/>
          <a:stretch>
            <a:fillRect/>
          </a:stretch>
        </p:blipFill>
        <p:spPr>
          <a:xfrm>
            <a:off x="228600" y="1905000"/>
            <a:ext cx="3950550" cy="3840813"/>
          </a:xfrm>
          <a:prstGeom prst="rect">
            <a:avLst/>
          </a:prstGeom>
        </p:spPr>
      </p:pic>
    </p:spTree>
    <p:extLst>
      <p:ext uri="{BB962C8B-B14F-4D97-AF65-F5344CB8AC3E}">
        <p14:creationId xmlns:p14="http://schemas.microsoft.com/office/powerpoint/2010/main" val="166721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Metodi i funkcije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6800" y="2286000"/>
            <a:ext cx="6870400" cy="3840163"/>
          </a:xfrm>
        </p:spPr>
      </p:pic>
    </p:spTree>
    <p:extLst>
      <p:ext uri="{BB962C8B-B14F-4D97-AF65-F5344CB8AC3E}">
        <p14:creationId xmlns:p14="http://schemas.microsoft.com/office/powerpoint/2010/main" val="428557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Metodi i funkcije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522" y="2286000"/>
            <a:ext cx="6826956" cy="3840163"/>
          </a:xfrm>
        </p:spPr>
      </p:pic>
    </p:spTree>
    <p:extLst>
      <p:ext uri="{BB962C8B-B14F-4D97-AF65-F5344CB8AC3E}">
        <p14:creationId xmlns:p14="http://schemas.microsoft.com/office/powerpoint/2010/main" val="3787396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VI/XV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2742941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Upravljanje iznimkama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4387" y="2286000"/>
            <a:ext cx="6135225" cy="3840163"/>
          </a:xfrm>
        </p:spPr>
      </p:pic>
    </p:spTree>
    <p:extLst>
      <p:ext uri="{BB962C8B-B14F-4D97-AF65-F5344CB8AC3E}">
        <p14:creationId xmlns:p14="http://schemas.microsoft.com/office/powerpoint/2010/main" val="266689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Upravljanje iznimkama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272009"/>
            <a:ext cx="5896337" cy="4321595"/>
          </a:xfrm>
        </p:spPr>
      </p:pic>
    </p:spTree>
    <p:extLst>
      <p:ext uri="{BB962C8B-B14F-4D97-AF65-F5344CB8AC3E}">
        <p14:creationId xmlns:p14="http://schemas.microsoft.com/office/powerpoint/2010/main" val="199176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sz="2400" dirty="0"/>
              <a:t>Programiranje u </a:t>
            </a:r>
            <a:r>
              <a:rPr lang="bs-Latn-BA" sz="2400" dirty="0" err="1"/>
              <a:t>agribiznisu</a:t>
            </a:r>
            <a:r>
              <a:rPr lang="bs-Latn-BA" sz="2400" dirty="0"/>
              <a:t> – ishodi učenja</a:t>
            </a:r>
          </a:p>
        </p:txBody>
      </p:sp>
      <p:sp>
        <p:nvSpPr>
          <p:cNvPr id="3" name="Content Placeholder 2"/>
          <p:cNvSpPr>
            <a:spLocks noGrp="1"/>
          </p:cNvSpPr>
          <p:nvPr>
            <p:ph idx="1"/>
          </p:nvPr>
        </p:nvSpPr>
        <p:spPr>
          <a:xfrm>
            <a:off x="457200" y="2286000"/>
            <a:ext cx="4343400" cy="3840163"/>
          </a:xfrm>
        </p:spPr>
        <p:txBody>
          <a:bodyPr>
            <a:normAutofit/>
          </a:bodyPr>
          <a:lstStyle/>
          <a:p>
            <a:r>
              <a:rPr lang="bs-Latn-BA" sz="1600" dirty="0"/>
              <a:t>Cilj predmeta je unaprijediti razumijevanje </a:t>
            </a:r>
            <a:r>
              <a:rPr lang="bs-Latn-BA" sz="1600" dirty="0" err="1"/>
              <a:t>mogućnosti</a:t>
            </a:r>
            <a:r>
              <a:rPr lang="bs-Latn-BA" sz="1600" dirty="0"/>
              <a:t> tehnoloških rješenja prilikom instalacije malih proizvodnih sistema u urbanoj poljoprivredi i analizi velikog broja podataka prikupljenih sa tržišta ili senzorskih podataka. Upoznavanje polaznika sa programskim jezikom </a:t>
            </a:r>
            <a:r>
              <a:rPr lang="bs-Latn-BA" sz="1600" dirty="0" err="1"/>
              <a:t>Python</a:t>
            </a:r>
            <a:r>
              <a:rPr lang="bs-Latn-BA" sz="1600" dirty="0"/>
              <a:t> i algoritamskog načina razmišljanja pri rješavanju problema koje nose mali proizvodni sistemi, mogućnostima automatizacije dijela (ili ukupnog) procesa i korištenja informacija sa tržišta i unapređenja operativnih performansi proizvodnje i distribucije u urbanoj poljoprivredi.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2268961"/>
            <a:ext cx="1790700" cy="4029075"/>
          </a:xfrm>
          <a:prstGeom prst="rect">
            <a:avLst/>
          </a:prstGeom>
        </p:spPr>
      </p:pic>
    </p:spTree>
    <p:extLst>
      <p:ext uri="{BB962C8B-B14F-4D97-AF65-F5344CB8AC3E}">
        <p14:creationId xmlns:p14="http://schemas.microsoft.com/office/powerpoint/2010/main" val="2759233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Upravljanje iznimkama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057400"/>
            <a:ext cx="5756111" cy="432159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762" y="3170311"/>
            <a:ext cx="2878956" cy="2392289"/>
          </a:xfrm>
          <a:prstGeom prst="rect">
            <a:avLst/>
          </a:prstGeom>
        </p:spPr>
      </p:pic>
    </p:spTree>
    <p:extLst>
      <p:ext uri="{BB962C8B-B14F-4D97-AF65-F5344CB8AC3E}">
        <p14:creationId xmlns:p14="http://schemas.microsoft.com/office/powerpoint/2010/main" val="27141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VII-VIII/XV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2125671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OOP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2275229"/>
            <a:ext cx="7086600" cy="4133850"/>
          </a:xfrm>
        </p:spPr>
      </p:pic>
    </p:spTree>
    <p:extLst>
      <p:ext uri="{BB962C8B-B14F-4D97-AF65-F5344CB8AC3E}">
        <p14:creationId xmlns:p14="http://schemas.microsoft.com/office/powerpoint/2010/main" val="1363826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OOP</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7079971" cy="4619090"/>
          </a:xfrm>
          <a:prstGeom prst="rect">
            <a:avLst/>
          </a:prstGeom>
        </p:spPr>
      </p:pic>
    </p:spTree>
    <p:extLst>
      <p:ext uri="{BB962C8B-B14F-4D97-AF65-F5344CB8AC3E}">
        <p14:creationId xmlns:p14="http://schemas.microsoft.com/office/powerpoint/2010/main" val="2911034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OOP</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158308"/>
            <a:ext cx="7079971" cy="4417274"/>
          </a:xfrm>
          <a:prstGeom prst="rect">
            <a:avLst/>
          </a:prstGeom>
        </p:spPr>
      </p:pic>
    </p:spTree>
    <p:extLst>
      <p:ext uri="{BB962C8B-B14F-4D97-AF65-F5344CB8AC3E}">
        <p14:creationId xmlns:p14="http://schemas.microsoft.com/office/powerpoint/2010/main" val="1007108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OOP</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7079971" cy="4619090"/>
          </a:xfrm>
          <a:prstGeom prst="rect">
            <a:avLst/>
          </a:prstGeom>
        </p:spPr>
      </p:pic>
    </p:spTree>
    <p:extLst>
      <p:ext uri="{BB962C8B-B14F-4D97-AF65-F5344CB8AC3E}">
        <p14:creationId xmlns:p14="http://schemas.microsoft.com/office/powerpoint/2010/main" val="936306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OOP</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2743200"/>
            <a:ext cx="8158656" cy="3002870"/>
          </a:xfrm>
          <a:prstGeom prst="rect">
            <a:avLst/>
          </a:prstGeom>
        </p:spPr>
      </p:pic>
    </p:spTree>
    <p:extLst>
      <p:ext uri="{BB962C8B-B14F-4D97-AF65-F5344CB8AC3E}">
        <p14:creationId xmlns:p14="http://schemas.microsoft.com/office/powerpoint/2010/main" val="326598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a:t>OOP</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3109335"/>
            <a:ext cx="4038600" cy="226969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3108325"/>
            <a:ext cx="4038600" cy="2271712"/>
          </a:xfrm>
        </p:spPr>
      </p:pic>
    </p:spTree>
    <p:extLst>
      <p:ext uri="{BB962C8B-B14F-4D97-AF65-F5344CB8AC3E}">
        <p14:creationId xmlns:p14="http://schemas.microsoft.com/office/powerpoint/2010/main" val="2493340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a:t>OOP</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975067"/>
            <a:ext cx="8220342" cy="4541105"/>
          </a:xfrm>
        </p:spPr>
      </p:pic>
    </p:spTree>
    <p:extLst>
      <p:ext uri="{BB962C8B-B14F-4D97-AF65-F5344CB8AC3E}">
        <p14:creationId xmlns:p14="http://schemas.microsoft.com/office/powerpoint/2010/main" val="2487452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IX-X/XV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2549464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Programiranje u </a:t>
            </a:r>
            <a:r>
              <a:rPr lang="bs-Latn-BA" dirty="0" err="1"/>
              <a:t>agribiznisu</a:t>
            </a:r>
            <a:endParaRPr lang="bs-Latn-BA" dirty="0"/>
          </a:p>
        </p:txBody>
      </p:sp>
      <p:pic>
        <p:nvPicPr>
          <p:cNvPr id="4" name="Content Placeholder 3"/>
          <p:cNvPicPr>
            <a:picLocks noGrp="1" noChangeAspect="1"/>
          </p:cNvPicPr>
          <p:nvPr>
            <p:ph idx="1"/>
          </p:nvPr>
        </p:nvPicPr>
        <p:blipFill>
          <a:blip r:embed="rId2"/>
          <a:stretch>
            <a:fillRect/>
          </a:stretch>
        </p:blipFill>
        <p:spPr>
          <a:xfrm>
            <a:off x="457200" y="2423318"/>
            <a:ext cx="5092503" cy="38401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133600"/>
            <a:ext cx="2946400" cy="4419600"/>
          </a:xfrm>
          <a:prstGeom prst="rect">
            <a:avLst/>
          </a:prstGeom>
        </p:spPr>
      </p:pic>
    </p:spTree>
    <p:extLst>
      <p:ext uri="{BB962C8B-B14F-4D97-AF65-F5344CB8AC3E}">
        <p14:creationId xmlns:p14="http://schemas.microsoft.com/office/powerpoint/2010/main" val="215613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342" y="2272009"/>
            <a:ext cx="5486400" cy="4210494"/>
          </a:xfrm>
        </p:spPr>
      </p:pic>
      <p:sp>
        <p:nvSpPr>
          <p:cNvPr id="5" name="TextBox 4"/>
          <p:cNvSpPr txBox="1"/>
          <p:nvPr/>
        </p:nvSpPr>
        <p:spPr>
          <a:xfrm>
            <a:off x="381000" y="2272009"/>
            <a:ext cx="2438400" cy="923330"/>
          </a:xfrm>
          <a:prstGeom prst="rect">
            <a:avLst/>
          </a:prstGeom>
          <a:noFill/>
        </p:spPr>
        <p:txBody>
          <a:bodyPr wrap="square" rtlCol="0">
            <a:spAutoFit/>
          </a:bodyPr>
          <a:lstStyle/>
          <a:p>
            <a:r>
              <a:rPr lang="bs-Latn-BA" dirty="0"/>
              <a:t>JSON</a:t>
            </a:r>
          </a:p>
          <a:p>
            <a:r>
              <a:rPr lang="bs-Latn-BA" dirty="0"/>
              <a:t>XML</a:t>
            </a:r>
          </a:p>
          <a:p>
            <a:r>
              <a:rPr lang="bs-Latn-BA" dirty="0"/>
              <a:t>CSV</a:t>
            </a:r>
            <a:endParaRPr lang="en-US" dirty="0"/>
          </a:p>
        </p:txBody>
      </p:sp>
    </p:spTree>
    <p:extLst>
      <p:ext uri="{BB962C8B-B14F-4D97-AF65-F5344CB8AC3E}">
        <p14:creationId xmlns:p14="http://schemas.microsoft.com/office/powerpoint/2010/main" val="684538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590800"/>
            <a:ext cx="7666519" cy="3372868"/>
          </a:xfrm>
        </p:spPr>
      </p:pic>
    </p:spTree>
    <p:extLst>
      <p:ext uri="{BB962C8B-B14F-4D97-AF65-F5344CB8AC3E}">
        <p14:creationId xmlns:p14="http://schemas.microsoft.com/office/powerpoint/2010/main" val="2688578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2265570"/>
            <a:ext cx="6661576" cy="4082061"/>
          </a:xfrm>
        </p:spPr>
      </p:pic>
    </p:spTree>
    <p:extLst>
      <p:ext uri="{BB962C8B-B14F-4D97-AF65-F5344CB8AC3E}">
        <p14:creationId xmlns:p14="http://schemas.microsoft.com/office/powerpoint/2010/main" val="3340737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3277084"/>
            <a:ext cx="6661576" cy="2059032"/>
          </a:xfrm>
        </p:spPr>
      </p:pic>
    </p:spTree>
    <p:extLst>
      <p:ext uri="{BB962C8B-B14F-4D97-AF65-F5344CB8AC3E}">
        <p14:creationId xmlns:p14="http://schemas.microsoft.com/office/powerpoint/2010/main" val="2547051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819400"/>
            <a:ext cx="8743115" cy="3517738"/>
          </a:xfrm>
        </p:spPr>
      </p:pic>
    </p:spTree>
    <p:extLst>
      <p:ext uri="{BB962C8B-B14F-4D97-AF65-F5344CB8AC3E}">
        <p14:creationId xmlns:p14="http://schemas.microsoft.com/office/powerpoint/2010/main" val="3446585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sp>
        <p:nvSpPr>
          <p:cNvPr id="3" name="Content Placeholder 2"/>
          <p:cNvSpPr>
            <a:spLocks noGrp="1"/>
          </p:cNvSpPr>
          <p:nvPr>
            <p:ph idx="1"/>
          </p:nvPr>
        </p:nvSpPr>
        <p:spPr/>
        <p:txBody>
          <a:bodyPr>
            <a:normAutofit fontScale="85000" lnSpcReduction="10000"/>
          </a:bodyPr>
          <a:lstStyle/>
          <a:p>
            <a:r>
              <a:rPr lang="en-US" dirty="0"/>
              <a:t>open() function to open a file. </a:t>
            </a:r>
            <a:endParaRPr lang="bs-Latn-BA" dirty="0"/>
          </a:p>
          <a:p>
            <a:pPr lvl="1"/>
            <a:r>
              <a:rPr lang="en-US" dirty="0"/>
              <a:t>Example:</a:t>
            </a:r>
            <a:r>
              <a:rPr lang="bs-Latn-BA" dirty="0"/>
              <a:t> </a:t>
            </a:r>
            <a:r>
              <a:rPr lang="en-US" dirty="0"/>
              <a:t>open(filename, mode='r')</a:t>
            </a:r>
          </a:p>
          <a:p>
            <a:endParaRPr lang="bs-Latn-BA" dirty="0"/>
          </a:p>
          <a:p>
            <a:endParaRPr lang="en-US" dirty="0"/>
          </a:p>
          <a:p>
            <a:r>
              <a:rPr lang="en-US" dirty="0"/>
              <a:t>Reading from files</a:t>
            </a:r>
            <a:r>
              <a:rPr lang="bs-Latn-BA" dirty="0"/>
              <a:t>: </a:t>
            </a:r>
            <a:r>
              <a:rPr lang="en-US" dirty="0"/>
              <a:t>read(), </a:t>
            </a:r>
            <a:r>
              <a:rPr lang="en-US" dirty="0" err="1"/>
              <a:t>readline</a:t>
            </a:r>
            <a:r>
              <a:rPr lang="en-US" dirty="0"/>
              <a:t>() and </a:t>
            </a:r>
            <a:r>
              <a:rPr lang="en-US" dirty="0" err="1"/>
              <a:t>readlines</a:t>
            </a:r>
            <a:r>
              <a:rPr lang="en-US" dirty="0"/>
              <a:t>().</a:t>
            </a:r>
          </a:p>
          <a:p>
            <a:r>
              <a:rPr lang="en-US" dirty="0"/>
              <a:t>Writing to Files: write()</a:t>
            </a:r>
          </a:p>
          <a:p>
            <a:r>
              <a:rPr lang="en-US" dirty="0"/>
              <a:t>Adding to Files: append()</a:t>
            </a:r>
          </a:p>
          <a:p>
            <a:r>
              <a:rPr lang="en-US" dirty="0"/>
              <a:t>Closing the Files: close()</a:t>
            </a:r>
            <a:r>
              <a:rPr lang="bs-Latn-BA" dirty="0"/>
              <a:t>.</a:t>
            </a:r>
            <a:endParaRPr lang="en-US" dirty="0"/>
          </a:p>
        </p:txBody>
      </p:sp>
    </p:spTree>
    <p:extLst>
      <p:ext uri="{BB962C8B-B14F-4D97-AF65-F5344CB8AC3E}">
        <p14:creationId xmlns:p14="http://schemas.microsoft.com/office/powerpoint/2010/main" val="164351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819400"/>
            <a:ext cx="8362156" cy="2667000"/>
          </a:xfrm>
        </p:spPr>
      </p:pic>
    </p:spTree>
    <p:extLst>
      <p:ext uri="{BB962C8B-B14F-4D97-AF65-F5344CB8AC3E}">
        <p14:creationId xmlns:p14="http://schemas.microsoft.com/office/powerpoint/2010/main" val="745598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667000"/>
            <a:ext cx="7089141" cy="3167740"/>
          </a:xfrm>
        </p:spPr>
      </p:pic>
    </p:spTree>
    <p:extLst>
      <p:ext uri="{BB962C8B-B14F-4D97-AF65-F5344CB8AC3E}">
        <p14:creationId xmlns:p14="http://schemas.microsoft.com/office/powerpoint/2010/main" val="1365270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Operacije s datotekama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2590800"/>
            <a:ext cx="7453869" cy="2996406"/>
          </a:xfrm>
        </p:spPr>
      </p:pic>
    </p:spTree>
    <p:extLst>
      <p:ext uri="{BB962C8B-B14F-4D97-AF65-F5344CB8AC3E}">
        <p14:creationId xmlns:p14="http://schemas.microsoft.com/office/powerpoint/2010/main" val="2914079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XI-XII-XIII/XV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125669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Programiranje u </a:t>
            </a:r>
            <a:r>
              <a:rPr lang="bs-Latn-BA" dirty="0" err="1"/>
              <a:t>agribiznisu</a:t>
            </a:r>
            <a:endParaRPr lang="bs-Latn-B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981200"/>
            <a:ext cx="6477000" cy="4580535"/>
          </a:xfrm>
        </p:spPr>
      </p:pic>
    </p:spTree>
    <p:extLst>
      <p:ext uri="{BB962C8B-B14F-4D97-AF65-F5344CB8AC3E}">
        <p14:creationId xmlns:p14="http://schemas.microsoft.com/office/powerpoint/2010/main" val="1156029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Analiza i manipulacija podacima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4591944"/>
            <a:ext cx="3086100" cy="116030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667000"/>
            <a:ext cx="3086100" cy="12215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58628"/>
            <a:ext cx="3274176" cy="1838325"/>
          </a:xfrm>
          <a:prstGeom prst="rect">
            <a:avLst/>
          </a:prstGeom>
        </p:spPr>
      </p:pic>
      <p:sp>
        <p:nvSpPr>
          <p:cNvPr id="7" name="TextBox 6"/>
          <p:cNvSpPr txBox="1"/>
          <p:nvPr/>
        </p:nvSpPr>
        <p:spPr>
          <a:xfrm>
            <a:off x="838200" y="3733800"/>
            <a:ext cx="3274176" cy="369332"/>
          </a:xfrm>
          <a:prstGeom prst="rect">
            <a:avLst/>
          </a:prstGeom>
          <a:noFill/>
        </p:spPr>
        <p:txBody>
          <a:bodyPr wrap="square" rtlCol="0">
            <a:spAutoFit/>
          </a:bodyPr>
          <a:lstStyle/>
          <a:p>
            <a:pPr algn="ctr"/>
            <a:r>
              <a:rPr lang="bs-Latn-BA" dirty="0">
                <a:hlinkClick r:id="rId5"/>
              </a:rPr>
              <a:t>https://matplotlib.org/</a:t>
            </a:r>
            <a:endParaRPr lang="bs-Latn-BA" dirty="0"/>
          </a:p>
        </p:txBody>
      </p:sp>
      <p:sp>
        <p:nvSpPr>
          <p:cNvPr id="8" name="TextBox 7"/>
          <p:cNvSpPr txBox="1"/>
          <p:nvPr/>
        </p:nvSpPr>
        <p:spPr>
          <a:xfrm>
            <a:off x="5257800" y="3978206"/>
            <a:ext cx="3274176" cy="369332"/>
          </a:xfrm>
          <a:prstGeom prst="rect">
            <a:avLst/>
          </a:prstGeom>
          <a:noFill/>
        </p:spPr>
        <p:txBody>
          <a:bodyPr wrap="square" rtlCol="0">
            <a:spAutoFit/>
          </a:bodyPr>
          <a:lstStyle/>
          <a:p>
            <a:pPr algn="ctr"/>
            <a:r>
              <a:rPr lang="bs-Latn-BA" dirty="0">
                <a:hlinkClick r:id="rId6"/>
              </a:rPr>
              <a:t>https://numpy.org/</a:t>
            </a:r>
            <a:endParaRPr lang="bs-Latn-BA" dirty="0"/>
          </a:p>
        </p:txBody>
      </p:sp>
      <p:sp>
        <p:nvSpPr>
          <p:cNvPr id="9" name="TextBox 8"/>
          <p:cNvSpPr txBox="1"/>
          <p:nvPr/>
        </p:nvSpPr>
        <p:spPr>
          <a:xfrm>
            <a:off x="3048000" y="5624663"/>
            <a:ext cx="3086100" cy="369332"/>
          </a:xfrm>
          <a:prstGeom prst="rect">
            <a:avLst/>
          </a:prstGeom>
          <a:noFill/>
        </p:spPr>
        <p:txBody>
          <a:bodyPr wrap="square" rtlCol="0">
            <a:spAutoFit/>
          </a:bodyPr>
          <a:lstStyle/>
          <a:p>
            <a:pPr algn="ctr"/>
            <a:r>
              <a:rPr lang="bs-Latn-BA" dirty="0">
                <a:hlinkClick r:id="rId7"/>
              </a:rPr>
              <a:t>https://pandas.pydata.org/</a:t>
            </a:r>
            <a:endParaRPr lang="bs-Latn-BA" dirty="0"/>
          </a:p>
        </p:txBody>
      </p:sp>
    </p:spTree>
    <p:extLst>
      <p:ext uri="{BB962C8B-B14F-4D97-AF65-F5344CB8AC3E}">
        <p14:creationId xmlns:p14="http://schemas.microsoft.com/office/powerpoint/2010/main" val="2839138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Analiza i manipulacija podacima</a:t>
            </a:r>
            <a:endParaRPr lang="en-US" dirty="0"/>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256769"/>
            <a:ext cx="8000999" cy="4217193"/>
          </a:xfrm>
        </p:spPr>
      </p:pic>
    </p:spTree>
    <p:extLst>
      <p:ext uri="{BB962C8B-B14F-4D97-AF65-F5344CB8AC3E}">
        <p14:creationId xmlns:p14="http://schemas.microsoft.com/office/powerpoint/2010/main" val="2761887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Analiza i manipulacija podacima</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148" y="2256769"/>
            <a:ext cx="5813902" cy="4217193"/>
          </a:xfrm>
        </p:spPr>
      </p:pic>
    </p:spTree>
    <p:extLst>
      <p:ext uri="{BB962C8B-B14F-4D97-AF65-F5344CB8AC3E}">
        <p14:creationId xmlns:p14="http://schemas.microsoft.com/office/powerpoint/2010/main" val="2341485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Analiza i manipulacija podacima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057400"/>
            <a:ext cx="3505200" cy="44459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971800"/>
            <a:ext cx="4757549" cy="2610943"/>
          </a:xfrm>
          <a:prstGeom prst="rect">
            <a:avLst/>
          </a:prstGeom>
        </p:spPr>
      </p:pic>
    </p:spTree>
    <p:extLst>
      <p:ext uri="{BB962C8B-B14F-4D97-AF65-F5344CB8AC3E}">
        <p14:creationId xmlns:p14="http://schemas.microsoft.com/office/powerpoint/2010/main" val="488057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XIV-XV/XV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1521426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56953" y="2286000"/>
            <a:ext cx="5430094" cy="3840163"/>
          </a:xfrm>
        </p:spPr>
      </p:pic>
    </p:spTree>
    <p:extLst>
      <p:ext uri="{BB962C8B-B14F-4D97-AF65-F5344CB8AC3E}">
        <p14:creationId xmlns:p14="http://schemas.microsoft.com/office/powerpoint/2010/main" val="390508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2590800"/>
            <a:ext cx="6913756" cy="3589835"/>
          </a:xfrm>
        </p:spPr>
      </p:pic>
    </p:spTree>
    <p:extLst>
      <p:ext uri="{BB962C8B-B14F-4D97-AF65-F5344CB8AC3E}">
        <p14:creationId xmlns:p14="http://schemas.microsoft.com/office/powerpoint/2010/main" val="1816318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2250673"/>
            <a:ext cx="7843800" cy="4412138"/>
          </a:xfrm>
          <a:prstGeom prst="rect">
            <a:avLst/>
          </a:prstGeom>
        </p:spPr>
      </p:pic>
    </p:spTree>
    <p:extLst>
      <p:ext uri="{BB962C8B-B14F-4D97-AF65-F5344CB8AC3E}">
        <p14:creationId xmlns:p14="http://schemas.microsoft.com/office/powerpoint/2010/main" val="2504802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142" y="2895600"/>
            <a:ext cx="8229600" cy="3147822"/>
          </a:xfrm>
        </p:spPr>
      </p:pic>
    </p:spTree>
    <p:extLst>
      <p:ext uri="{BB962C8B-B14F-4D97-AF65-F5344CB8AC3E}">
        <p14:creationId xmlns:p14="http://schemas.microsoft.com/office/powerpoint/2010/main" val="3821077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238481"/>
            <a:ext cx="7848600" cy="4317037"/>
          </a:xfrm>
          <a:prstGeom prst="rect">
            <a:avLst/>
          </a:prstGeom>
        </p:spPr>
      </p:pic>
    </p:spTree>
    <p:extLst>
      <p:ext uri="{BB962C8B-B14F-4D97-AF65-F5344CB8AC3E}">
        <p14:creationId xmlns:p14="http://schemas.microsoft.com/office/powerpoint/2010/main" val="2749454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a:t>
            </a:r>
          </a:p>
        </p:txBody>
      </p:sp>
      <p:sp>
        <p:nvSpPr>
          <p:cNvPr id="3" name="Content Placeholder 2"/>
          <p:cNvSpPr>
            <a:spLocks noGrp="1"/>
          </p:cNvSpPr>
          <p:nvPr>
            <p:ph idx="1"/>
          </p:nvPr>
        </p:nvSpPr>
        <p:spPr>
          <a:xfrm>
            <a:off x="381000" y="2286000"/>
            <a:ext cx="4114800" cy="3840163"/>
          </a:xfrm>
        </p:spPr>
        <p:txBody>
          <a:bodyPr/>
          <a:lstStyle/>
          <a:p>
            <a:r>
              <a:rPr lang="bs-Latn-BA" dirty="0"/>
              <a:t>Pojam jezika</a:t>
            </a:r>
          </a:p>
          <a:p>
            <a:r>
              <a:rPr lang="bs-Latn-BA" dirty="0"/>
              <a:t>Programski jezik</a:t>
            </a:r>
          </a:p>
          <a:p>
            <a:r>
              <a:rPr lang="bs-Latn-BA" dirty="0"/>
              <a:t>Rješavanje problema</a:t>
            </a:r>
          </a:p>
          <a:p>
            <a:r>
              <a:rPr lang="bs-Latn-BA" dirty="0"/>
              <a:t>Pojednostavljenje</a:t>
            </a:r>
          </a:p>
          <a:p>
            <a:r>
              <a:rPr lang="bs-Latn-BA" dirty="0"/>
              <a:t>Automatizacija</a:t>
            </a:r>
          </a:p>
          <a:p>
            <a:endParaRPr lang="bs-Latn-BA" dirty="0"/>
          </a:p>
          <a:p>
            <a:endParaRPr lang="bs-Latn-B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480" y="2819400"/>
            <a:ext cx="4591691" cy="2600688"/>
          </a:xfrm>
          <a:prstGeom prst="rect">
            <a:avLst/>
          </a:prstGeom>
        </p:spPr>
      </p:pic>
    </p:spTree>
    <p:extLst>
      <p:ext uri="{BB962C8B-B14F-4D97-AF65-F5344CB8AC3E}">
        <p14:creationId xmlns:p14="http://schemas.microsoft.com/office/powerpoint/2010/main" val="133494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81200"/>
            <a:ext cx="3693300" cy="18973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484774"/>
            <a:ext cx="5005627" cy="3334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152274"/>
            <a:ext cx="3693300" cy="2079191"/>
          </a:xfrm>
          <a:prstGeom prst="rect">
            <a:avLst/>
          </a:prstGeom>
        </p:spPr>
      </p:pic>
    </p:spTree>
    <p:extLst>
      <p:ext uri="{BB962C8B-B14F-4D97-AF65-F5344CB8AC3E}">
        <p14:creationId xmlns:p14="http://schemas.microsoft.com/office/powerpoint/2010/main" val="2373912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70" y="2133600"/>
            <a:ext cx="8153400" cy="4590062"/>
          </a:xfrm>
          <a:prstGeom prst="rect">
            <a:avLst/>
          </a:prstGeom>
        </p:spPr>
      </p:pic>
    </p:spTree>
    <p:extLst>
      <p:ext uri="{BB962C8B-B14F-4D97-AF65-F5344CB8AC3E}">
        <p14:creationId xmlns:p14="http://schemas.microsoft.com/office/powerpoint/2010/main" val="2652581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744" y="2133600"/>
            <a:ext cx="6489652" cy="4590062"/>
          </a:xfrm>
          <a:prstGeom prst="rect">
            <a:avLst/>
          </a:prstGeom>
        </p:spPr>
      </p:pic>
    </p:spTree>
    <p:extLst>
      <p:ext uri="{BB962C8B-B14F-4D97-AF65-F5344CB8AC3E}">
        <p14:creationId xmlns:p14="http://schemas.microsoft.com/office/powerpoint/2010/main" val="36524499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err="1"/>
              <a:t>Raspberry</a:t>
            </a:r>
            <a:r>
              <a:rPr lang="bs-Latn-BA" dirty="0"/>
              <a:t> </a:t>
            </a:r>
            <a:r>
              <a:rPr lang="bs-Latn-BA" dirty="0" err="1"/>
              <a:t>Pi</a:t>
            </a:r>
            <a:r>
              <a:rPr lang="bs-Latn-BA" dirty="0"/>
              <a:t> </a:t>
            </a:r>
            <a:r>
              <a:rPr lang="bs-Latn-BA" dirty="0" err="1"/>
              <a:t>Development</a:t>
            </a:r>
            <a:r>
              <a:rPr lang="bs-Latn-BA" dirty="0"/>
              <a:t> </a:t>
            </a:r>
            <a:r>
              <a:rPr lang="bs-Latn-BA" dirty="0" err="1"/>
              <a:t>Platform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542" y="2133600"/>
            <a:ext cx="4640055" cy="4590062"/>
          </a:xfrm>
          <a:prstGeom prst="rect">
            <a:avLst/>
          </a:prstGeom>
        </p:spPr>
      </p:pic>
    </p:spTree>
    <p:extLst>
      <p:ext uri="{BB962C8B-B14F-4D97-AF65-F5344CB8AC3E}">
        <p14:creationId xmlns:p14="http://schemas.microsoft.com/office/powerpoint/2010/main" val="2321102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71677"/>
            <a:ext cx="9144000" cy="1528959"/>
          </a:xfrm>
        </p:spPr>
        <p:txBody>
          <a:bodyPr>
            <a:noAutofit/>
          </a:bodyPr>
          <a:lstStyle/>
          <a:p>
            <a:r>
              <a:rPr lang="sr-Latn-BA" sz="4000" dirty="0">
                <a:solidFill>
                  <a:schemeClr val="accent6">
                    <a:lumMod val="75000"/>
                  </a:schemeClr>
                </a:solidFill>
                <a:latin typeface="Book Antiqua" panose="02040602050305030304" pitchFamily="18" charset="0"/>
              </a:rPr>
              <a:t>Programiranje u agribiznisu</a:t>
            </a:r>
          </a:p>
          <a:p>
            <a:pPr algn="ctr"/>
            <a:r>
              <a:rPr lang="sr-Latn-BA" sz="2000" dirty="0">
                <a:solidFill>
                  <a:schemeClr val="accent6">
                    <a:lumMod val="75000"/>
                  </a:schemeClr>
                </a:solidFill>
                <a:latin typeface="Book Antiqua" panose="02040602050305030304" pitchFamily="18" charset="0"/>
              </a:rPr>
              <a:t>sedmica II/XV</a:t>
            </a:r>
          </a:p>
          <a:p>
            <a:pPr algn="ctr"/>
            <a:endParaRPr lang="bs-Latn-BA" sz="4000" dirty="0">
              <a:solidFill>
                <a:schemeClr val="accent6">
                  <a:lumMod val="75000"/>
                </a:schemeClr>
              </a:solidFill>
              <a:latin typeface="Book Antiqua" panose="02040602050305030304" pitchFamily="18" charset="0"/>
            </a:endParaRPr>
          </a:p>
        </p:txBody>
      </p:sp>
      <p:cxnSp>
        <p:nvCxnSpPr>
          <p:cNvPr id="5" name="Straight Connector 4"/>
          <p:cNvCxnSpPr/>
          <p:nvPr/>
        </p:nvCxnSpPr>
        <p:spPr>
          <a:xfrm>
            <a:off x="2438400" y="1066800"/>
            <a:ext cx="67056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46482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600" dirty="0">
                <a:solidFill>
                  <a:srgbClr val="002060"/>
                </a:solidFill>
                <a:latin typeface="Book Antiqua" panose="02040602050305030304" pitchFamily="18" charset="0"/>
              </a:rPr>
              <a:t>doc. dr. Mirza Uzunović</a:t>
            </a:r>
          </a:p>
          <a:p>
            <a:r>
              <a:rPr lang="sr-Latn-BA" sz="1400" dirty="0">
                <a:solidFill>
                  <a:srgbClr val="002060"/>
                </a:solidFill>
                <a:latin typeface="Book Antiqua" panose="02040602050305030304" pitchFamily="18" charset="0"/>
              </a:rPr>
              <a:t>Poljoprivredno-prehrambeni fakultet Univerziteta u Sarajevu</a:t>
            </a:r>
            <a:endParaRPr lang="bs-Latn-BA" sz="1400" dirty="0">
              <a:solidFill>
                <a:srgbClr val="002060"/>
              </a:solidFill>
              <a:latin typeface="Book Antiqua" panose="02040602050305030304" pitchFamily="18" charset="0"/>
            </a:endParaRPr>
          </a:p>
        </p:txBody>
      </p:sp>
      <p:sp>
        <p:nvSpPr>
          <p:cNvPr id="9" name="Title 1"/>
          <p:cNvSpPr txBox="1">
            <a:spLocks/>
          </p:cNvSpPr>
          <p:nvPr/>
        </p:nvSpPr>
        <p:spPr>
          <a:xfrm>
            <a:off x="838201" y="5334000"/>
            <a:ext cx="7772400" cy="904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s-Latn-BA" sz="1500" dirty="0">
                <a:solidFill>
                  <a:srgbClr val="002060"/>
                </a:solidFill>
                <a:latin typeface="Book Antiqua" panose="02040602050305030304" pitchFamily="18" charset="0"/>
              </a:rPr>
              <a:t>Sarajevo, 2019</a:t>
            </a:r>
          </a:p>
        </p:txBody>
      </p:sp>
      <p:sp>
        <p:nvSpPr>
          <p:cNvPr id="15" name="TextBox 14"/>
          <p:cNvSpPr txBox="1"/>
          <p:nvPr/>
        </p:nvSpPr>
        <p:spPr>
          <a:xfrm>
            <a:off x="609601" y="6238876"/>
            <a:ext cx="8229600" cy="553998"/>
          </a:xfrm>
          <a:prstGeom prst="rect">
            <a:avLst/>
          </a:prstGeom>
          <a:noFill/>
        </p:spPr>
        <p:txBody>
          <a:bodyPr wrap="square" rtlCol="0">
            <a:spAutoFit/>
          </a:bodyPr>
          <a:lstStyle/>
          <a:p>
            <a:pPr algn="just"/>
            <a:r>
              <a:rPr lang="hr-HR" sz="1000" dirty="0"/>
              <a:t>Project number: 586304-EPP-1-2017-1-BA-EPPKA2-CBHE-JP “This project has been funded with support from the European Commission. This publication reflects the views only of the author, and the Commission cannot be held responsible for any use which may be made of  the information contained therein”</a:t>
            </a:r>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558330"/>
            <a:ext cx="604837" cy="962872"/>
          </a:xfrm>
          <a:prstGeom prst="rect">
            <a:avLst/>
          </a:prstGeom>
        </p:spPr>
      </p:pic>
    </p:spTree>
    <p:extLst>
      <p:ext uri="{BB962C8B-B14F-4D97-AF65-F5344CB8AC3E}">
        <p14:creationId xmlns:p14="http://schemas.microsoft.com/office/powerpoint/2010/main" val="1974407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 </a:t>
            </a:r>
            <a:r>
              <a:rPr lang="bs-Latn-BA" dirty="0" err="1"/>
              <a:t>python</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2296393"/>
            <a:ext cx="3436387" cy="38401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587" y="2402756"/>
            <a:ext cx="4978400" cy="3733800"/>
          </a:xfrm>
          <a:prstGeom prst="rect">
            <a:avLst/>
          </a:prstGeom>
        </p:spPr>
      </p:pic>
    </p:spTree>
    <p:extLst>
      <p:ext uri="{BB962C8B-B14F-4D97-AF65-F5344CB8AC3E}">
        <p14:creationId xmlns:p14="http://schemas.microsoft.com/office/powerpoint/2010/main" val="44682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a:t>Programski jezik </a:t>
            </a:r>
            <a:r>
              <a:rPr lang="bs-Latn-BA" dirty="0" err="1"/>
              <a:t>python</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96393"/>
            <a:ext cx="3436387" cy="38401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42" y="2003245"/>
            <a:ext cx="8458200" cy="4426458"/>
          </a:xfrm>
          <a:prstGeom prst="rect">
            <a:avLst/>
          </a:prstGeom>
        </p:spPr>
      </p:pic>
    </p:spTree>
    <p:extLst>
      <p:ext uri="{BB962C8B-B14F-4D97-AF65-F5344CB8AC3E}">
        <p14:creationId xmlns:p14="http://schemas.microsoft.com/office/powerpoint/2010/main" val="686160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5161</TotalTime>
  <Words>1013</Words>
  <Application>Microsoft Office PowerPoint</Application>
  <PresentationFormat>On-screen Show (4:3)</PresentationFormat>
  <Paragraphs>136</Paragraphs>
  <Slides>63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Arial Black</vt:lpstr>
      <vt:lpstr>Book Antiqua</vt:lpstr>
      <vt:lpstr>Calibri</vt:lpstr>
      <vt:lpstr>Office Theme</vt:lpstr>
      <vt:lpstr>PowerPoint Presentation</vt:lpstr>
      <vt:lpstr>Programiranje u agribiznisu</vt:lpstr>
      <vt:lpstr>Programiranje u agribiznisu – ishodi učenja</vt:lpstr>
      <vt:lpstr>Programiranje u agribiznisu</vt:lpstr>
      <vt:lpstr>Programiranje u agribiznisu</vt:lpstr>
      <vt:lpstr>Programski jezik</vt:lpstr>
      <vt:lpstr>PowerPoint Presentation</vt:lpstr>
      <vt:lpstr>Programski jezik python</vt:lpstr>
      <vt:lpstr>Programski jezik python</vt:lpstr>
      <vt:lpstr>Programski jezik python</vt:lpstr>
      <vt:lpstr>Programski jezik python</vt:lpstr>
      <vt:lpstr>Programski jezik python - IDE</vt:lpstr>
      <vt:lpstr>PowerPoint Presentation</vt:lpstr>
      <vt:lpstr>Algoritamsko rješavanje problema</vt:lpstr>
      <vt:lpstr>Algoritamsko rješavanje problema</vt:lpstr>
      <vt:lpstr>Algoritamsko rješavanje problema</vt:lpstr>
      <vt:lpstr>PowerPoint Presentation</vt:lpstr>
      <vt:lpstr>Tipovi podataka python</vt:lpstr>
      <vt:lpstr>Tipovi podataka python</vt:lpstr>
      <vt:lpstr>Flow Control</vt:lpstr>
      <vt:lpstr>Flow Control</vt:lpstr>
      <vt:lpstr>PowerPoint Presentation</vt:lpstr>
      <vt:lpstr>Metodi i funkcije</vt:lpstr>
      <vt:lpstr>Metodi i funkcije</vt:lpstr>
      <vt:lpstr>Metodi i funkcije</vt:lpstr>
      <vt:lpstr>Metodi i funkcije</vt:lpstr>
      <vt:lpstr>PowerPoint Presentation</vt:lpstr>
      <vt:lpstr>Upravljanje iznimkama</vt:lpstr>
      <vt:lpstr>Upravljanje iznimkama</vt:lpstr>
      <vt:lpstr>Upravljanje iznimkama</vt:lpstr>
      <vt:lpstr>PowerPoint Presentation</vt:lpstr>
      <vt:lpstr>OOP</vt:lpstr>
      <vt:lpstr>OOP</vt:lpstr>
      <vt:lpstr>OOP</vt:lpstr>
      <vt:lpstr>OOP</vt:lpstr>
      <vt:lpstr>OOP</vt:lpstr>
      <vt:lpstr>OOP</vt:lpstr>
      <vt:lpstr>OOP</vt:lpstr>
      <vt:lpstr>PowerPoint Presentation</vt:lpstr>
      <vt:lpstr>Operacije s datotekama</vt:lpstr>
      <vt:lpstr>Operacije s datotekama</vt:lpstr>
      <vt:lpstr>Operacije s datotekama</vt:lpstr>
      <vt:lpstr>Operacije s datotekama</vt:lpstr>
      <vt:lpstr>Operacije s datotekama</vt:lpstr>
      <vt:lpstr>Operacije s datotekama</vt:lpstr>
      <vt:lpstr>Operacije s datotekama</vt:lpstr>
      <vt:lpstr>Operacije s datotekama</vt:lpstr>
      <vt:lpstr>Operacije s datotekama</vt:lpstr>
      <vt:lpstr>PowerPoint Presentation</vt:lpstr>
      <vt:lpstr>Analiza i manipulacija podacima</vt:lpstr>
      <vt:lpstr>Analiza i manipulacija podacima</vt:lpstr>
      <vt:lpstr>Analiza i manipulacija podacima</vt:lpstr>
      <vt:lpstr>Analiza i manipulacija podacima</vt:lpstr>
      <vt:lpstr>PowerPoint Presentation</vt:lpstr>
      <vt:lpstr>Raspberry Pi Development Platform</vt:lpstr>
      <vt:lpstr>Raspberry Pi Development Platform</vt:lpstr>
      <vt:lpstr>Raspberry Pi Development Platform</vt:lpstr>
      <vt:lpstr>Raspberry Pi Development Platform</vt:lpstr>
      <vt:lpstr>Raspberry Pi Development Platform</vt:lpstr>
      <vt:lpstr>Raspberry Pi Development Platform</vt:lpstr>
      <vt:lpstr>Raspberry Pi Development Platform</vt:lpstr>
      <vt:lpstr>Raspberry Pi Development Platform</vt:lpstr>
      <vt:lpstr>Raspberry Pi Development Platform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PAKEZA D</cp:lastModifiedBy>
  <cp:revision>130</cp:revision>
  <dcterms:created xsi:type="dcterms:W3CDTF">2006-08-16T00:00:00Z</dcterms:created>
  <dcterms:modified xsi:type="dcterms:W3CDTF">2020-07-24T10:19:07Z</dcterms:modified>
</cp:coreProperties>
</file>